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6" r:id="rId2"/>
    <p:sldId id="359" r:id="rId3"/>
    <p:sldId id="356" r:id="rId4"/>
    <p:sldId id="385" r:id="rId5"/>
    <p:sldId id="378" r:id="rId6"/>
    <p:sldId id="358" r:id="rId7"/>
    <p:sldId id="315" r:id="rId8"/>
    <p:sldId id="345" r:id="rId9"/>
    <p:sldId id="376" r:id="rId10"/>
    <p:sldId id="377" r:id="rId11"/>
    <p:sldId id="347" r:id="rId12"/>
    <p:sldId id="346" r:id="rId13"/>
    <p:sldId id="338" r:id="rId14"/>
    <p:sldId id="343" r:id="rId15"/>
    <p:sldId id="344" r:id="rId16"/>
    <p:sldId id="349" r:id="rId17"/>
    <p:sldId id="339" r:id="rId18"/>
    <p:sldId id="340" r:id="rId19"/>
    <p:sldId id="341" r:id="rId20"/>
    <p:sldId id="386" r:id="rId21"/>
    <p:sldId id="384" r:id="rId22"/>
    <p:sldId id="364" r:id="rId23"/>
    <p:sldId id="371" r:id="rId24"/>
    <p:sldId id="372" r:id="rId25"/>
    <p:sldId id="373" r:id="rId26"/>
    <p:sldId id="367" r:id="rId27"/>
    <p:sldId id="368" r:id="rId28"/>
    <p:sldId id="369" r:id="rId29"/>
    <p:sldId id="380" r:id="rId30"/>
    <p:sldId id="370" r:id="rId31"/>
    <p:sldId id="383" r:id="rId32"/>
    <p:sldId id="366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680" autoAdjust="0"/>
    <p:restoredTop sz="90000" autoAdjust="0"/>
  </p:normalViewPr>
  <p:slideViewPr>
    <p:cSldViewPr snapToGrid="0">
      <p:cViewPr varScale="1">
        <p:scale>
          <a:sx n="58" d="100"/>
          <a:sy n="58" d="100"/>
        </p:scale>
        <p:origin x="874" y="62"/>
      </p:cViewPr>
      <p:guideLst/>
    </p:cSldViewPr>
  </p:slideViewPr>
  <p:outlineViewPr>
    <p:cViewPr>
      <p:scale>
        <a:sx n="33" d="100"/>
        <a:sy n="33" d="100"/>
      </p:scale>
      <p:origin x="0" y="-20406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28C014-B0D3-4031-9E82-A64A0CD6E28E}" type="datetimeFigureOut">
              <a:rPr lang="en-US" smtClean="0"/>
              <a:t>9/17/2018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4DC6AF-AA29-4068-AC3F-774EB52C8A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406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087591"/>
            <a:ext cx="9144000" cy="1422371"/>
          </a:xfrm>
        </p:spPr>
        <p:txBody>
          <a:bodyPr anchor="b"/>
          <a:lstStyle>
            <a:lvl1pPr algn="ctr">
              <a:defRPr sz="60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DC5BF-9C09-4593-BD8A-DB853229D92B}" type="datetimeFigureOut">
              <a:rPr lang="en-US" smtClean="0"/>
              <a:t>9/17/2018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D6F3-F79B-438A-B23A-385AF6F6C61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7402" y="713535"/>
            <a:ext cx="2402907" cy="865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2670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0007AA8-F7BB-4F95-B8B0-A334B76CC74C}"/>
              </a:ext>
            </a:extLst>
          </p:cNvPr>
          <p:cNvSpPr/>
          <p:nvPr userDrawn="1"/>
        </p:nvSpPr>
        <p:spPr>
          <a:xfrm>
            <a:off x="0" y="0"/>
            <a:ext cx="12192000" cy="16131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8000" y="124691"/>
            <a:ext cx="8306219" cy="1388225"/>
          </a:xfrm>
        </p:spPr>
        <p:txBody>
          <a:bodyPr>
            <a:normAutofit/>
          </a:bodyPr>
          <a:lstStyle>
            <a:lvl1pPr>
              <a:defRPr sz="3600" b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8000" y="1825625"/>
            <a:ext cx="10705800" cy="4351338"/>
          </a:xfrm>
        </p:spPr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fld id="{2B2DC5BF-9C09-4593-BD8A-DB853229D92B}" type="datetimeFigureOut">
              <a:rPr lang="en-US" smtClean="0"/>
              <a:pPr/>
              <a:t>9/17/2018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fld id="{F36CD6F3-F79B-438A-B23A-385AF6F6C61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13615E6-0937-46C0-A2D6-5C4F63C65A0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9536" y="368420"/>
            <a:ext cx="2266950" cy="87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314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E618B78-9A22-45A6-A13F-C11F71162567}"/>
              </a:ext>
            </a:extLst>
          </p:cNvPr>
          <p:cNvSpPr/>
          <p:nvPr userDrawn="1"/>
        </p:nvSpPr>
        <p:spPr>
          <a:xfrm>
            <a:off x="-6350" y="1709738"/>
            <a:ext cx="12192000" cy="278935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ctr">
            <a:normAutofit/>
          </a:bodyPr>
          <a:lstStyle>
            <a:lvl1pPr algn="l">
              <a:defRPr sz="54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fld id="{2B2DC5BF-9C09-4593-BD8A-DB853229D92B}" type="datetimeFigureOut">
              <a:rPr lang="en-US" smtClean="0"/>
              <a:pPr/>
              <a:t>9/17/2018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fld id="{F36CD6F3-F79B-438A-B23A-385AF6F6C61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1448" y="407788"/>
            <a:ext cx="2143125" cy="771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6288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1C4DB3D-112C-4AEC-B02C-A0D24B15BED9}"/>
              </a:ext>
            </a:extLst>
          </p:cNvPr>
          <p:cNvSpPr/>
          <p:nvPr userDrawn="1"/>
        </p:nvSpPr>
        <p:spPr>
          <a:xfrm>
            <a:off x="0" y="0"/>
            <a:ext cx="12192000" cy="16131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8000" y="1854425"/>
            <a:ext cx="5371800" cy="4351338"/>
          </a:xfrm>
        </p:spPr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371800" cy="4351338"/>
          </a:xfrm>
        </p:spPr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fld id="{2B2DC5BF-9C09-4593-BD8A-DB853229D92B}" type="datetimeFigureOut">
              <a:rPr lang="en-US" smtClean="0"/>
              <a:pPr/>
              <a:t>9/17/2018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fld id="{F36CD6F3-F79B-438A-B23A-385AF6F6C61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48420F0-8F6E-457C-9CDA-59BF36D2A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124691"/>
            <a:ext cx="8306219" cy="1388225"/>
          </a:xfrm>
        </p:spPr>
        <p:txBody>
          <a:bodyPr>
            <a:normAutofit/>
          </a:bodyPr>
          <a:lstStyle>
            <a:lvl1pPr>
              <a:defRPr sz="3600" b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5F5674C-7DC9-481F-A7B6-967B3BF39B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9536" y="368420"/>
            <a:ext cx="2266950" cy="87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065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17BAA13-D93E-4332-9882-23E963D37C65}"/>
              </a:ext>
            </a:extLst>
          </p:cNvPr>
          <p:cNvSpPr/>
          <p:nvPr userDrawn="1"/>
        </p:nvSpPr>
        <p:spPr>
          <a:xfrm>
            <a:off x="0" y="0"/>
            <a:ext cx="12192000" cy="16131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8F8F8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8000" y="1681163"/>
            <a:ext cx="5349575" cy="823912"/>
          </a:xfrm>
        </p:spPr>
        <p:txBody>
          <a:bodyPr anchor="b"/>
          <a:lstStyle>
            <a:lvl1pPr marL="0" indent="0">
              <a:buNone/>
              <a:defRPr sz="2400" b="1">
                <a:latin typeface="Century Gothic" panose="020B0502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00" y="2505075"/>
            <a:ext cx="5349575" cy="3684588"/>
          </a:xfrm>
        </p:spPr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371800" cy="823912"/>
          </a:xfrm>
        </p:spPr>
        <p:txBody>
          <a:bodyPr anchor="b"/>
          <a:lstStyle>
            <a:lvl1pPr marL="0" indent="0">
              <a:buNone/>
              <a:defRPr sz="2400" b="1">
                <a:latin typeface="Century Gothic" panose="020B0502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349574" cy="3684588"/>
          </a:xfrm>
        </p:spPr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fld id="{2B2DC5BF-9C09-4593-BD8A-DB853229D92B}" type="datetimeFigureOut">
              <a:rPr lang="en-US" smtClean="0"/>
              <a:pPr/>
              <a:t>9/17/2018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fld id="{F36CD6F3-F79B-438A-B23A-385AF6F6C61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B74BE81D-19B9-4A36-B793-6006AE1AC9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124691"/>
            <a:ext cx="8306219" cy="1388225"/>
          </a:xfrm>
        </p:spPr>
        <p:txBody>
          <a:bodyPr>
            <a:normAutofit/>
          </a:bodyPr>
          <a:lstStyle>
            <a:lvl1pPr>
              <a:defRPr sz="3600" b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7EDF13C-D015-42E9-8748-0CF1EF4C69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9536" y="368420"/>
            <a:ext cx="2266950" cy="87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424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DC5BF-9C09-4593-BD8A-DB853229D92B}" type="datetimeFigureOut">
              <a:rPr lang="en-US" smtClean="0"/>
              <a:t>9/17/2018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D6F3-F79B-438A-B23A-385AF6F6C6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5661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DC5BF-9C09-4593-BD8A-DB853229D92B}" type="datetimeFigureOut">
              <a:rPr lang="en-US" smtClean="0"/>
              <a:t>9/17/2018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D6F3-F79B-438A-B23A-385AF6F6C6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752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DC5BF-9C09-4593-BD8A-DB853229D92B}" type="datetimeFigureOut">
              <a:rPr lang="en-US" smtClean="0"/>
              <a:t>9/17/2018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D6F3-F79B-438A-B23A-385AF6F6C6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188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DC5BF-9C09-4593-BD8A-DB853229D92B}" type="datetimeFigureOut">
              <a:rPr lang="en-US" smtClean="0"/>
              <a:t>9/17/2018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D6F3-F79B-438A-B23A-385AF6F6C6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4715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DC5BF-9C09-4593-BD8A-DB853229D92B}" type="datetimeFigureOut">
              <a:rPr lang="en-US" smtClean="0"/>
              <a:t>9/17/2018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D6F3-F79B-438A-B23A-385AF6F6C6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5125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DC5BF-9C09-4593-BD8A-DB853229D92B}" type="datetimeFigureOut">
              <a:rPr lang="en-US" smtClean="0"/>
              <a:t>9/17/2018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D6F3-F79B-438A-B23A-385AF6F6C6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6509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DC5BF-9C09-4593-BD8A-DB853229D92B}" type="datetimeFigureOut">
              <a:rPr lang="en-US" smtClean="0"/>
              <a:t>9/17/2018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6CD6F3-F79B-438A-B23A-385AF6F6C6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5656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hyperlink" Target="https://github.com/usgpo/usl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50836" y="1736726"/>
            <a:ext cx="9147154" cy="2852737"/>
          </a:xfrm>
        </p:spPr>
        <p:txBody>
          <a:bodyPr>
            <a:noAutofit/>
          </a:bodyPr>
          <a:lstStyle/>
          <a:p>
            <a:r>
              <a:rPr lang="en-US" sz="9600" b="1" dirty="0"/>
              <a:t>	USLM 2.0</a:t>
            </a:r>
            <a:endParaRPr lang="en-US" sz="9600" b="1" dirty="0">
              <a:latin typeface="Century Gothic" panose="020B0502020202020204" pitchFamily="34" charset="0"/>
            </a:endParaRPr>
          </a:p>
        </p:txBody>
      </p:sp>
      <p:pic>
        <p:nvPicPr>
          <p:cNvPr id="11" name="Picture 2" descr="https://d30y9cdsu7xlg0.cloudfront.net/png/1039066-200.png">
            <a:extLst>
              <a:ext uri="{FF2B5EF4-FFF2-40B4-BE49-F238E27FC236}">
                <a16:creationId xmlns:a16="http://schemas.microsoft.com/office/drawing/2014/main" id="{169120E6-3B1D-4D67-8FCA-327DEAC850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4252" y="2337539"/>
            <a:ext cx="1516584" cy="1516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0556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57FBAF-D8D5-4A0D-89DB-A24961309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USLM 1.0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92E403-B045-48F5-AF61-883BDEDD1B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en-US" dirty="0"/>
              <a:t>Developed in 2013 for the OLRC</a:t>
            </a:r>
          </a:p>
          <a:p>
            <a:r>
              <a:rPr lang="en-US" dirty="0"/>
              <a:t>Based Akoma </a:t>
            </a:r>
            <a:r>
              <a:rPr lang="en-US" dirty="0" err="1"/>
              <a:t>Ntoso</a:t>
            </a:r>
            <a:endParaRPr lang="en-US" dirty="0"/>
          </a:p>
          <a:p>
            <a:r>
              <a:rPr lang="en-US" dirty="0"/>
              <a:t>Supports U.S. Code</a:t>
            </a:r>
          </a:p>
          <a:p>
            <a:pPr lvl="1"/>
            <a:r>
              <a:rPr lang="en-US" dirty="0"/>
              <a:t>54 Titles</a:t>
            </a:r>
          </a:p>
          <a:p>
            <a:pPr lvl="1"/>
            <a:r>
              <a:rPr lang="en-US" dirty="0"/>
              <a:t>5 Appendices</a:t>
            </a:r>
          </a:p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en-US" dirty="0"/>
              <a:t>Positive law title drafting</a:t>
            </a:r>
          </a:p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en-US" dirty="0"/>
              <a:t>U.S. Code maintenance</a:t>
            </a:r>
            <a:br>
              <a:rPr lang="en-US" dirty="0"/>
            </a:br>
            <a:r>
              <a:rPr lang="en-US" dirty="0"/>
              <a:t>(prototype 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93275C-695B-4A7D-9281-3DB96B1875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3338" y="1891323"/>
            <a:ext cx="5019089" cy="4435230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D33FDEBB-6EAA-4905-9CEC-9F59C73E15A9}"/>
              </a:ext>
            </a:extLst>
          </p:cNvPr>
          <p:cNvSpPr/>
          <p:nvPr/>
        </p:nvSpPr>
        <p:spPr>
          <a:xfrm>
            <a:off x="6805808" y="3530826"/>
            <a:ext cx="990681" cy="31466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FCF84D6E-A153-405F-92FA-C5C971EA3B55}"/>
              </a:ext>
            </a:extLst>
          </p:cNvPr>
          <p:cNvCxnSpPr>
            <a:cxnSpLocks/>
            <a:endCxn id="6" idx="2"/>
          </p:cNvCxnSpPr>
          <p:nvPr/>
        </p:nvCxnSpPr>
        <p:spPr>
          <a:xfrm>
            <a:off x="4354882" y="3152384"/>
            <a:ext cx="2450926" cy="53577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40928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57FBAF-D8D5-4A0D-89DB-A24961309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 Principles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92E403-B045-48F5-AF61-883BDEDD1B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000" y="1825624"/>
            <a:ext cx="10705800" cy="4654507"/>
          </a:xfrm>
        </p:spPr>
        <p:txBody>
          <a:bodyPr>
            <a:normAutofit/>
          </a:bodyPr>
          <a:lstStyle/>
          <a:p>
            <a:r>
              <a:rPr lang="en-US" dirty="0"/>
              <a:t>Well-defined Semantic Model 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3E85A83-9536-4EFB-A64B-84691FE507CB}"/>
              </a:ext>
            </a:extLst>
          </p:cNvPr>
          <p:cNvSpPr/>
          <p:nvPr/>
        </p:nvSpPr>
        <p:spPr>
          <a:xfrm>
            <a:off x="1173271" y="3197790"/>
            <a:ext cx="1699364" cy="24039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Basic Types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/>
              <a:t>Block</a:t>
            </a:r>
          </a:p>
          <a:p>
            <a:pPr algn="ctr"/>
            <a:r>
              <a:rPr lang="en-US" dirty="0"/>
              <a:t>Inline</a:t>
            </a:r>
          </a:p>
          <a:p>
            <a:pPr algn="ctr"/>
            <a:r>
              <a:rPr lang="en-US" dirty="0"/>
              <a:t>Content</a:t>
            </a:r>
          </a:p>
          <a:p>
            <a:pPr algn="ctr"/>
            <a:r>
              <a:rPr lang="en-US" dirty="0"/>
              <a:t>Marker</a:t>
            </a:r>
          </a:p>
          <a:p>
            <a:pPr algn="ctr"/>
            <a:endParaRPr lang="en-US" dirty="0"/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061C4E6C-7F0C-4AE7-A177-847F2BC43CAC}"/>
              </a:ext>
            </a:extLst>
          </p:cNvPr>
          <p:cNvSpPr/>
          <p:nvPr/>
        </p:nvSpPr>
        <p:spPr>
          <a:xfrm>
            <a:off x="3057394" y="4152877"/>
            <a:ext cx="592898" cy="427474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9659550-26F8-4070-A296-7907E25D88A1}"/>
              </a:ext>
            </a:extLst>
          </p:cNvPr>
          <p:cNvSpPr/>
          <p:nvPr/>
        </p:nvSpPr>
        <p:spPr>
          <a:xfrm>
            <a:off x="3822526" y="3197790"/>
            <a:ext cx="1699364" cy="24039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Semantic Types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 err="1"/>
              <a:t>LawDocType</a:t>
            </a:r>
            <a:endParaRPr lang="en-US" dirty="0"/>
          </a:p>
          <a:p>
            <a:pPr algn="ctr"/>
            <a:r>
              <a:rPr lang="en-US" dirty="0" err="1"/>
              <a:t>PrefaceType</a:t>
            </a:r>
            <a:endParaRPr lang="en-US" dirty="0"/>
          </a:p>
          <a:p>
            <a:pPr algn="ctr"/>
            <a:r>
              <a:rPr lang="en-US" dirty="0" err="1"/>
              <a:t>LevelType</a:t>
            </a:r>
            <a:endParaRPr lang="en-US" dirty="0"/>
          </a:p>
          <a:p>
            <a:pPr algn="ctr"/>
            <a:r>
              <a:rPr lang="en-US" dirty="0" err="1"/>
              <a:t>NoteType</a:t>
            </a:r>
            <a:endParaRPr lang="en-US" dirty="0"/>
          </a:p>
          <a:p>
            <a:pPr algn="ctr"/>
            <a:endParaRPr lang="en-US" dirty="0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CC9DBB48-D67E-41FE-BF84-00D17798A41C}"/>
              </a:ext>
            </a:extLst>
          </p:cNvPr>
          <p:cNvSpPr/>
          <p:nvPr/>
        </p:nvSpPr>
        <p:spPr>
          <a:xfrm>
            <a:off x="5694123" y="4152877"/>
            <a:ext cx="592898" cy="427474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D4D6A6A-4EAF-4A25-AEE2-3FDA98FEDC0E}"/>
              </a:ext>
            </a:extLst>
          </p:cNvPr>
          <p:cNvSpPr/>
          <p:nvPr/>
        </p:nvSpPr>
        <p:spPr>
          <a:xfrm>
            <a:off x="6459255" y="3197790"/>
            <a:ext cx="1699364" cy="24039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Generic Elements</a:t>
            </a:r>
          </a:p>
          <a:p>
            <a:pPr algn="ctr"/>
            <a:endParaRPr lang="en-US" dirty="0"/>
          </a:p>
          <a:p>
            <a:pPr algn="ctr"/>
            <a:r>
              <a:rPr lang="en-US" dirty="0" err="1"/>
              <a:t>lawDoc</a:t>
            </a:r>
            <a:endParaRPr lang="en-US" dirty="0"/>
          </a:p>
          <a:p>
            <a:pPr algn="ctr"/>
            <a:r>
              <a:rPr lang="en-US" dirty="0"/>
              <a:t>preface</a:t>
            </a:r>
          </a:p>
          <a:p>
            <a:pPr algn="ctr"/>
            <a:r>
              <a:rPr lang="en-US" dirty="0"/>
              <a:t>level</a:t>
            </a:r>
          </a:p>
          <a:p>
            <a:pPr algn="ctr"/>
            <a:r>
              <a:rPr lang="en-US" dirty="0"/>
              <a:t>note</a:t>
            </a:r>
          </a:p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08F391C-C146-452C-BF90-C098A17C63B2}"/>
              </a:ext>
            </a:extLst>
          </p:cNvPr>
          <p:cNvSpPr/>
          <p:nvPr/>
        </p:nvSpPr>
        <p:spPr>
          <a:xfrm>
            <a:off x="9095984" y="1825624"/>
            <a:ext cx="2549048" cy="248411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Specific Elements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err="1"/>
              <a:t>uscDoc</a:t>
            </a: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bill /</a:t>
            </a:r>
            <a:r>
              <a:rPr lang="en-US" dirty="0" err="1"/>
              <a:t>plaw</a:t>
            </a: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err="1"/>
              <a:t>statutesAtLarge</a:t>
            </a: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err="1"/>
              <a:t>frDoc</a:t>
            </a: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rule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notice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err="1"/>
              <a:t>presidentialDoc</a:t>
            </a: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err="1"/>
              <a:t>cfrDoc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A60BCC4-0C1B-4937-9FCF-7AA4FE0C1FFA}"/>
              </a:ext>
            </a:extLst>
          </p:cNvPr>
          <p:cNvSpPr/>
          <p:nvPr/>
        </p:nvSpPr>
        <p:spPr>
          <a:xfrm>
            <a:off x="9095984" y="4489797"/>
            <a:ext cx="2549048" cy="22238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Specific Elements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title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chapter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part / subpart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section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subsection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paragraph</a:t>
            </a:r>
          </a:p>
          <a:p>
            <a:pPr algn="ctr"/>
            <a:endParaRPr lang="en-US" dirty="0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E696CB01-F66F-4BA2-9F6B-5FCE1D4D64BC}"/>
              </a:ext>
            </a:extLst>
          </p:cNvPr>
          <p:cNvSpPr/>
          <p:nvPr/>
        </p:nvSpPr>
        <p:spPr>
          <a:xfrm rot="19735236">
            <a:off x="7597990" y="3791902"/>
            <a:ext cx="1578541" cy="126883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3C921628-5EEC-4EFC-B969-737A143738D3}"/>
              </a:ext>
            </a:extLst>
          </p:cNvPr>
          <p:cNvSpPr/>
          <p:nvPr/>
        </p:nvSpPr>
        <p:spPr>
          <a:xfrm rot="1864764" flipV="1">
            <a:off x="7541583" y="5150460"/>
            <a:ext cx="1578541" cy="126883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E9602C33-1934-4C0D-A7AD-B58024DBF436}"/>
              </a:ext>
            </a:extLst>
          </p:cNvPr>
          <p:cNvSpPr/>
          <p:nvPr/>
        </p:nvSpPr>
        <p:spPr>
          <a:xfrm flipH="1">
            <a:off x="4389927" y="5958606"/>
            <a:ext cx="1492685" cy="59289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Model</a:t>
            </a:r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56C1C43E-2487-4D9D-B4FA-06992C63A826}"/>
              </a:ext>
            </a:extLst>
          </p:cNvPr>
          <p:cNvSpPr/>
          <p:nvPr/>
        </p:nvSpPr>
        <p:spPr>
          <a:xfrm>
            <a:off x="6121052" y="5958606"/>
            <a:ext cx="1492685" cy="59289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Tagging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32895EA-B02C-49BE-84D2-BB913D479128}"/>
              </a:ext>
            </a:extLst>
          </p:cNvPr>
          <p:cNvCxnSpPr/>
          <p:nvPr/>
        </p:nvCxnSpPr>
        <p:spPr>
          <a:xfrm>
            <a:off x="6000900" y="5787025"/>
            <a:ext cx="0" cy="926663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32346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57FBAF-D8D5-4A0D-89DB-A24961309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 Principles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92E403-B045-48F5-AF61-883BDEDD1B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000" y="1825624"/>
            <a:ext cx="10705800" cy="4907685"/>
          </a:xfrm>
        </p:spPr>
        <p:txBody>
          <a:bodyPr>
            <a:normAutofit/>
          </a:bodyPr>
          <a:lstStyle/>
          <a:p>
            <a:r>
              <a:rPr lang="en-US" dirty="0"/>
              <a:t>Consistent Identity and Referencing</a:t>
            </a:r>
          </a:p>
          <a:p>
            <a:pPr marL="914400" lvl="2" indent="0">
              <a:buNone/>
            </a:pPr>
            <a:r>
              <a:rPr lang="en-US" dirty="0"/>
              <a:t>Identity:	&lt;paragraph identifier="/us/</a:t>
            </a:r>
            <a:r>
              <a:rPr lang="en-US" dirty="0" err="1"/>
              <a:t>cfr</a:t>
            </a:r>
            <a:r>
              <a:rPr lang="en-US" dirty="0"/>
              <a:t>/t40/s2.107/j/1“&gt;</a:t>
            </a:r>
          </a:p>
          <a:p>
            <a:pPr marL="914400" lvl="2" indent="0">
              <a:buNone/>
            </a:pPr>
            <a:r>
              <a:rPr lang="en-US" dirty="0"/>
              <a:t>Reference:	&lt;ref </a:t>
            </a:r>
            <a:r>
              <a:rPr lang="en-US" dirty="0" err="1"/>
              <a:t>href</a:t>
            </a:r>
            <a:r>
              <a:rPr lang="en-US" dirty="0"/>
              <a:t>="/us/</a:t>
            </a:r>
            <a:r>
              <a:rPr lang="en-US" dirty="0" err="1"/>
              <a:t>cfr</a:t>
            </a:r>
            <a:r>
              <a:rPr lang="en-US" dirty="0"/>
              <a:t>/t40/s2.107/j/1“&gt;</a:t>
            </a:r>
          </a:p>
          <a:p>
            <a:r>
              <a:rPr lang="en-US" dirty="0"/>
              <a:t>Examples:</a:t>
            </a:r>
          </a:p>
          <a:p>
            <a:pPr marL="914400" lvl="2" indent="0">
              <a:buNone/>
              <a:tabLst>
                <a:tab pos="3144838" algn="l"/>
              </a:tabLst>
            </a:pPr>
            <a:r>
              <a:rPr lang="en-US" dirty="0" err="1"/>
              <a:t>USCode</a:t>
            </a:r>
            <a:r>
              <a:rPr lang="en-US" dirty="0"/>
              <a:t>	/us/</a:t>
            </a:r>
            <a:r>
              <a:rPr lang="en-US" dirty="0" err="1"/>
              <a:t>usc</a:t>
            </a:r>
            <a:r>
              <a:rPr lang="en-US" dirty="0"/>
              <a:t>/t1</a:t>
            </a:r>
          </a:p>
          <a:p>
            <a:pPr marL="914400" lvl="2" indent="0">
              <a:buNone/>
              <a:tabLst>
                <a:tab pos="3144838" algn="l"/>
              </a:tabLst>
            </a:pPr>
            <a:r>
              <a:rPr lang="en-US" dirty="0"/>
              <a:t>Bill	/us/bill/115/</a:t>
            </a:r>
            <a:r>
              <a:rPr lang="en-US" dirty="0" err="1"/>
              <a:t>hr</a:t>
            </a:r>
            <a:r>
              <a:rPr lang="en-US" dirty="0"/>
              <a:t>/255</a:t>
            </a:r>
          </a:p>
          <a:p>
            <a:pPr marL="914400" lvl="2" indent="0">
              <a:buNone/>
              <a:tabLst>
                <a:tab pos="3144838" algn="l"/>
              </a:tabLst>
            </a:pPr>
            <a:r>
              <a:rPr lang="en-US" dirty="0" err="1"/>
              <a:t>PublicLaw</a:t>
            </a:r>
            <a:r>
              <a:rPr lang="en-US" dirty="0"/>
              <a:t>	/us/pl/92/403</a:t>
            </a:r>
          </a:p>
          <a:p>
            <a:pPr marL="914400" lvl="2" indent="0">
              <a:buNone/>
              <a:tabLst>
                <a:tab pos="3144838" algn="l"/>
              </a:tabLst>
            </a:pPr>
            <a:r>
              <a:rPr lang="en-US" dirty="0" err="1"/>
              <a:t>StatutesAtLarge</a:t>
            </a:r>
            <a:r>
              <a:rPr lang="en-US" dirty="0"/>
              <a:t>	/us/stat/123/218</a:t>
            </a:r>
          </a:p>
          <a:p>
            <a:pPr marL="914400" lvl="2" indent="0">
              <a:buNone/>
              <a:tabLst>
                <a:tab pos="3144838" algn="l"/>
              </a:tabLst>
            </a:pPr>
            <a:r>
              <a:rPr lang="en-US" dirty="0"/>
              <a:t>Federal Register	/us/</a:t>
            </a:r>
            <a:r>
              <a:rPr lang="en-US" dirty="0" err="1"/>
              <a:t>fr</a:t>
            </a:r>
            <a:r>
              <a:rPr lang="en-US" dirty="0"/>
              <a:t>/78/67800</a:t>
            </a:r>
          </a:p>
          <a:p>
            <a:pPr marL="914400" lvl="2" indent="0">
              <a:buNone/>
              <a:tabLst>
                <a:tab pos="3144838" algn="l"/>
              </a:tabLst>
            </a:pPr>
            <a:r>
              <a:rPr lang="en-US" dirty="0"/>
              <a:t>CFR	/us/</a:t>
            </a:r>
            <a:r>
              <a:rPr lang="en-US" dirty="0" err="1"/>
              <a:t>cfr</a:t>
            </a:r>
            <a:r>
              <a:rPr lang="en-US" dirty="0"/>
              <a:t>/t34/p685</a:t>
            </a:r>
          </a:p>
          <a:p>
            <a:pPr marL="914400" lvl="2" indent="0">
              <a:buNone/>
              <a:tabLst>
                <a:tab pos="3144838" algn="l"/>
              </a:tabLst>
            </a:pPr>
            <a:r>
              <a:rPr lang="en-US" dirty="0"/>
              <a:t>Constitution	/us/cons/</a:t>
            </a:r>
            <a:r>
              <a:rPr lang="en-US" dirty="0" err="1"/>
              <a:t>aI</a:t>
            </a:r>
            <a:r>
              <a:rPr lang="en-US" dirty="0"/>
              <a:t>/s8/11</a:t>
            </a:r>
          </a:p>
          <a:p>
            <a:pPr marL="914400" lvl="2" indent="0">
              <a:buNone/>
              <a:tabLst>
                <a:tab pos="3144838" algn="l"/>
              </a:tabLst>
            </a:pPr>
            <a:r>
              <a:rPr lang="en-US" dirty="0"/>
              <a:t>Executive Order	/us/</a:t>
            </a:r>
            <a:r>
              <a:rPr lang="en-US" dirty="0" err="1"/>
              <a:t>eo</a:t>
            </a:r>
            <a:r>
              <a:rPr lang="en-US" dirty="0"/>
              <a:t>/1425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81995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57FBAF-D8D5-4A0D-89DB-A24961309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 Principles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92E403-B045-48F5-AF61-883BDEDD1B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000" y="1825624"/>
            <a:ext cx="10705800" cy="4654507"/>
          </a:xfrm>
        </p:spPr>
        <p:txBody>
          <a:bodyPr>
            <a:normAutofit/>
          </a:bodyPr>
          <a:lstStyle/>
          <a:p>
            <a:r>
              <a:rPr lang="en-US" dirty="0"/>
              <a:t>Use existing standards</a:t>
            </a:r>
          </a:p>
          <a:p>
            <a:pPr lvl="1"/>
            <a:r>
              <a:rPr lang="en-US" dirty="0"/>
              <a:t>Dublin Core</a:t>
            </a:r>
          </a:p>
          <a:p>
            <a:pPr lvl="1"/>
            <a:r>
              <a:rPr lang="en-US" dirty="0"/>
              <a:t>XHTML Tables</a:t>
            </a:r>
          </a:p>
          <a:p>
            <a:pPr lvl="1"/>
            <a:r>
              <a:rPr lang="en-US" dirty="0"/>
              <a:t>External Namespaces (e.g. MathML)</a:t>
            </a:r>
          </a:p>
          <a:p>
            <a:pPr lvl="1"/>
            <a:r>
              <a:rPr lang="en-US" dirty="0"/>
              <a:t>Akoma </a:t>
            </a:r>
            <a:r>
              <a:rPr lang="en-US" dirty="0" err="1"/>
              <a:t>Ntoso</a:t>
            </a:r>
            <a:r>
              <a:rPr lang="en-US" dirty="0"/>
              <a:t> principles</a:t>
            </a:r>
          </a:p>
          <a:p>
            <a:r>
              <a:rPr lang="en-US" dirty="0"/>
              <a:t>More permissive than necessary</a:t>
            </a:r>
          </a:p>
          <a:p>
            <a:r>
              <a:rPr lang="en-US" dirty="0"/>
              <a:t>All doc content is explicit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79938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57FBAF-D8D5-4A0D-89DB-A24961309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USLM 2.0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92E403-B045-48F5-AF61-883BDEDD1B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Extend USLM to support more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of the legislative and regulatory process:</a:t>
            </a:r>
          </a:p>
          <a:p>
            <a:pPr lvl="1">
              <a:lnSpc>
                <a:spcPct val="107000"/>
              </a:lnSpc>
              <a:spcBef>
                <a:spcPts val="0"/>
              </a:spcBef>
            </a:pPr>
            <a:r>
              <a:rPr lang="en-US" dirty="0">
                <a:ea typeface="Times New Roman" panose="02020603050405020304" pitchFamily="18" charset="0"/>
                <a:cs typeface="Times New Roman" panose="02020603050405020304" pitchFamily="18" charset="0"/>
              </a:rPr>
              <a:t>Enrolled Bills</a:t>
            </a:r>
          </a:p>
          <a:p>
            <a:pPr lvl="1">
              <a:lnSpc>
                <a:spcPct val="107000"/>
              </a:lnSpc>
              <a:spcBef>
                <a:spcPts val="0"/>
              </a:spcBef>
            </a:pPr>
            <a:r>
              <a:rPr lang="en-US" dirty="0">
                <a:ea typeface="Times New Roman" panose="02020603050405020304" pitchFamily="18" charset="0"/>
                <a:cs typeface="Times New Roman" panose="02020603050405020304" pitchFamily="18" charset="0"/>
              </a:rPr>
              <a:t>Public &amp; Private Laws</a:t>
            </a:r>
          </a:p>
          <a:p>
            <a:pPr lvl="1">
              <a:lnSpc>
                <a:spcPct val="107000"/>
              </a:lnSpc>
              <a:spcBef>
                <a:spcPts val="0"/>
              </a:spcBef>
            </a:pPr>
            <a:r>
              <a:rPr lang="en-US" dirty="0">
                <a:ea typeface="Times New Roman" panose="02020603050405020304" pitchFamily="18" charset="0"/>
                <a:cs typeface="Times New Roman" panose="02020603050405020304" pitchFamily="18" charset="0"/>
              </a:rPr>
              <a:t>Statutes at Large</a:t>
            </a:r>
          </a:p>
          <a:p>
            <a:pPr lvl="1">
              <a:lnSpc>
                <a:spcPct val="107000"/>
              </a:lnSpc>
              <a:spcBef>
                <a:spcPts val="0"/>
              </a:spcBef>
            </a:pPr>
            <a:r>
              <a:rPr lang="en-US" dirty="0">
                <a:ea typeface="Times New Roman" panose="02020603050405020304" pitchFamily="18" charset="0"/>
                <a:cs typeface="Times New Roman" panose="02020603050405020304" pitchFamily="18" charset="0"/>
              </a:rPr>
              <a:t>Federal Register</a:t>
            </a:r>
          </a:p>
          <a:p>
            <a:pPr lvl="1">
              <a:lnSpc>
                <a:spcPct val="107000"/>
              </a:lnSpc>
              <a:spcBef>
                <a:spcPts val="0"/>
              </a:spcBef>
            </a:pPr>
            <a:r>
              <a:rPr lang="en-US" dirty="0">
                <a:ea typeface="Times New Roman" panose="02020603050405020304" pitchFamily="18" charset="0"/>
                <a:cs typeface="Times New Roman" panose="02020603050405020304" pitchFamily="18" charset="0"/>
              </a:rPr>
              <a:t>Code of Federal Regulations</a:t>
            </a:r>
          </a:p>
          <a:p>
            <a:pPr marL="0" indent="0">
              <a:lnSpc>
                <a:spcPct val="107000"/>
              </a:lnSpc>
              <a:spcBef>
                <a:spcPts val="0"/>
              </a:spcBef>
              <a:buNone/>
            </a:pPr>
            <a:endParaRPr lang="en-US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Bef>
                <a:spcPts val="0"/>
              </a:spcBef>
            </a:pPr>
            <a:r>
              <a:rPr lang="en-US" dirty="0">
                <a:ea typeface="Times New Roman" panose="02020603050405020304" pitchFamily="18" charset="0"/>
                <a:cs typeface="Times New Roman" panose="02020603050405020304" pitchFamily="18" charset="0"/>
              </a:rPr>
              <a:t>Concept Tagging</a:t>
            </a:r>
          </a:p>
          <a:p>
            <a:pPr lvl="1">
              <a:lnSpc>
                <a:spcPct val="107000"/>
              </a:lnSpc>
              <a:spcBef>
                <a:spcPts val="0"/>
              </a:spcBef>
            </a:pPr>
            <a:r>
              <a:rPr lang="en-US" dirty="0">
                <a:ea typeface="Times New Roman" panose="02020603050405020304" pitchFamily="18" charset="0"/>
                <a:cs typeface="Times New Roman" panose="02020603050405020304" pitchFamily="18" charset="0"/>
              </a:rPr>
              <a:t>Support Print Composition</a:t>
            </a:r>
          </a:p>
          <a:p>
            <a:pPr marL="0" indent="0">
              <a:lnSpc>
                <a:spcPct val="107000"/>
              </a:lnSpc>
              <a:spcBef>
                <a:spcPts val="0"/>
              </a:spcBef>
              <a:buNone/>
            </a:pPr>
            <a:endParaRPr lang="en-US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6604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C422C-5DF1-40CD-A393-9688A1175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USLM 2.0 Change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20DA32-2D53-4650-B7DA-D6A1A5994E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New Models</a:t>
            </a:r>
          </a:p>
          <a:p>
            <a:pPr lvl="1"/>
            <a:r>
              <a:rPr lang="en-US" dirty="0"/>
              <a:t>Preface &amp; Back Matter</a:t>
            </a:r>
          </a:p>
          <a:p>
            <a:pPr lvl="1"/>
            <a:r>
              <a:rPr lang="en-US" dirty="0"/>
              <a:t>Collections</a:t>
            </a:r>
          </a:p>
          <a:p>
            <a:r>
              <a:rPr lang="en-US" dirty="0"/>
              <a:t>New Document Elements</a:t>
            </a:r>
          </a:p>
          <a:p>
            <a:r>
              <a:rPr lang="en-US" dirty="0"/>
              <a:t>Modified Models</a:t>
            </a:r>
          </a:p>
          <a:p>
            <a:pPr lvl="1"/>
            <a:r>
              <a:rPr lang="en-US" dirty="0"/>
              <a:t>ToC</a:t>
            </a:r>
          </a:p>
          <a:p>
            <a:pPr lvl="1"/>
            <a:r>
              <a:rPr lang="en-US" dirty="0"/>
              <a:t>Notes</a:t>
            </a:r>
          </a:p>
          <a:p>
            <a:r>
              <a:rPr lang="en-US" dirty="0"/>
              <a:t>Other Changes</a:t>
            </a:r>
          </a:p>
        </p:txBody>
      </p:sp>
    </p:spTree>
    <p:extLst>
      <p:ext uri="{BB962C8B-B14F-4D97-AF65-F5344CB8AC3E}">
        <p14:creationId xmlns:p14="http://schemas.microsoft.com/office/powerpoint/2010/main" val="4275458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C422C-5DF1-40CD-A393-9688A1175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Document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20DA32-2D53-4650-B7DA-D6A1A5994E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7664" y="1825624"/>
            <a:ext cx="5276303" cy="5032376"/>
          </a:xfrm>
        </p:spPr>
        <p:txBody>
          <a:bodyPr>
            <a:normAutofit/>
          </a:bodyPr>
          <a:lstStyle/>
          <a:p>
            <a:r>
              <a:rPr lang="en-US" dirty="0"/>
              <a:t>meta</a:t>
            </a:r>
          </a:p>
          <a:p>
            <a:pPr lvl="1"/>
            <a:r>
              <a:rPr lang="en-US" dirty="0"/>
              <a:t>not rendered</a:t>
            </a:r>
          </a:p>
          <a:p>
            <a:pPr lvl="1"/>
            <a:r>
              <a:rPr lang="en-US" dirty="0"/>
              <a:t>canonical form</a:t>
            </a:r>
          </a:p>
          <a:p>
            <a:r>
              <a:rPr lang="en-US" dirty="0">
                <a:solidFill>
                  <a:srgbClr val="FF0000"/>
                </a:solidFill>
              </a:rPr>
              <a:t>preface 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rendered</a:t>
            </a:r>
          </a:p>
          <a:p>
            <a:r>
              <a:rPr lang="en-US" dirty="0"/>
              <a:t>main</a:t>
            </a:r>
          </a:p>
          <a:p>
            <a:r>
              <a:rPr lang="en-US" dirty="0">
                <a:solidFill>
                  <a:srgbClr val="FF0000"/>
                </a:solidFill>
              </a:rPr>
              <a:t>notes</a:t>
            </a:r>
            <a:r>
              <a:rPr lang="en-US" dirty="0"/>
              <a:t> / signatures</a:t>
            </a:r>
          </a:p>
          <a:p>
            <a:r>
              <a:rPr lang="en-US" dirty="0" err="1">
                <a:solidFill>
                  <a:srgbClr val="FF0000"/>
                </a:solidFill>
              </a:rPr>
              <a:t>backMatter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 err="1">
                <a:solidFill>
                  <a:srgbClr val="FF0000"/>
                </a:solidFill>
              </a:rPr>
              <a:t>endMarker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/>
              <a:t>appendix</a:t>
            </a:r>
          </a:p>
        </p:txBody>
      </p:sp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id="{497F40FF-01B2-44B8-A23B-96A2F09C8695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5422230" y="1792498"/>
            <a:ext cx="4849559" cy="506550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A1C90D2-6D01-4675-9D2A-F6919AC4390B}"/>
              </a:ext>
            </a:extLst>
          </p:cNvPr>
          <p:cNvSpPr/>
          <p:nvPr/>
        </p:nvSpPr>
        <p:spPr>
          <a:xfrm>
            <a:off x="5422230" y="1855434"/>
            <a:ext cx="5085349" cy="2600626"/>
          </a:xfrm>
          <a:prstGeom prst="rect">
            <a:avLst/>
          </a:prstGeom>
          <a:solidFill>
            <a:srgbClr val="F2F2F2">
              <a:alpha val="25098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76069FD7-A7C0-4578-9242-9D9635CEE557}"/>
              </a:ext>
            </a:extLst>
          </p:cNvPr>
          <p:cNvCxnSpPr>
            <a:cxnSpLocks/>
          </p:cNvCxnSpPr>
          <p:nvPr/>
        </p:nvCxnSpPr>
        <p:spPr>
          <a:xfrm>
            <a:off x="2441476" y="3369930"/>
            <a:ext cx="2915488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0956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C422C-5DF1-40CD-A393-9688A1175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Document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20DA32-2D53-4650-B7DA-D6A1A5994E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7664" y="1825624"/>
            <a:ext cx="5276303" cy="5032376"/>
          </a:xfrm>
        </p:spPr>
        <p:txBody>
          <a:bodyPr>
            <a:normAutofit/>
          </a:bodyPr>
          <a:lstStyle/>
          <a:p>
            <a:r>
              <a:rPr lang="en-US" dirty="0"/>
              <a:t>meta</a:t>
            </a:r>
          </a:p>
          <a:p>
            <a:pPr lvl="1"/>
            <a:r>
              <a:rPr lang="en-US" dirty="0"/>
              <a:t>not rendered</a:t>
            </a:r>
          </a:p>
          <a:p>
            <a:pPr lvl="1"/>
            <a:r>
              <a:rPr lang="en-US" dirty="0"/>
              <a:t>canonical form</a:t>
            </a:r>
          </a:p>
          <a:p>
            <a:r>
              <a:rPr lang="en-US" dirty="0">
                <a:solidFill>
                  <a:srgbClr val="FF0000"/>
                </a:solidFill>
              </a:rPr>
              <a:t>preface 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rendered</a:t>
            </a:r>
          </a:p>
          <a:p>
            <a:r>
              <a:rPr lang="en-US" dirty="0"/>
              <a:t>main</a:t>
            </a:r>
          </a:p>
          <a:p>
            <a:r>
              <a:rPr lang="en-US" dirty="0">
                <a:solidFill>
                  <a:srgbClr val="FF0000"/>
                </a:solidFill>
              </a:rPr>
              <a:t>notes</a:t>
            </a:r>
            <a:r>
              <a:rPr lang="en-US" dirty="0"/>
              <a:t> / signatures</a:t>
            </a:r>
          </a:p>
          <a:p>
            <a:r>
              <a:rPr lang="en-US" dirty="0" err="1">
                <a:solidFill>
                  <a:srgbClr val="FF0000"/>
                </a:solidFill>
              </a:rPr>
              <a:t>backMatter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 err="1">
                <a:solidFill>
                  <a:srgbClr val="FF0000"/>
                </a:solidFill>
              </a:rPr>
              <a:t>endMarker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/>
              <a:t>appendix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BCF32403-90D4-486E-B8D4-C50068534576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471792" y="1825625"/>
            <a:ext cx="7580259" cy="4702524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609008A-C912-4495-8777-B6AA12A836A4}"/>
              </a:ext>
            </a:extLst>
          </p:cNvPr>
          <p:cNvCxnSpPr>
            <a:cxnSpLocks/>
          </p:cNvCxnSpPr>
          <p:nvPr/>
        </p:nvCxnSpPr>
        <p:spPr>
          <a:xfrm>
            <a:off x="2441476" y="3369930"/>
            <a:ext cx="1925932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3899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C422C-5DF1-40CD-A393-9688A11752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124691"/>
            <a:ext cx="8306219" cy="1388225"/>
          </a:xfrm>
        </p:spPr>
        <p:txBody>
          <a:bodyPr/>
          <a:lstStyle/>
          <a:p>
            <a:r>
              <a:rPr lang="en-US" dirty="0"/>
              <a:t>New Document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20DA32-2D53-4650-B7DA-D6A1A5994E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7664" y="1825624"/>
            <a:ext cx="5276303" cy="5032376"/>
          </a:xfrm>
        </p:spPr>
        <p:txBody>
          <a:bodyPr>
            <a:normAutofit/>
          </a:bodyPr>
          <a:lstStyle/>
          <a:p>
            <a:r>
              <a:rPr lang="en-US" dirty="0"/>
              <a:t>meta</a:t>
            </a:r>
          </a:p>
          <a:p>
            <a:pPr lvl="1"/>
            <a:r>
              <a:rPr lang="en-US" dirty="0"/>
              <a:t>not rendered</a:t>
            </a:r>
          </a:p>
          <a:p>
            <a:pPr lvl="1"/>
            <a:r>
              <a:rPr lang="en-US" dirty="0"/>
              <a:t>canonical form</a:t>
            </a:r>
          </a:p>
          <a:p>
            <a:r>
              <a:rPr lang="en-US" dirty="0">
                <a:solidFill>
                  <a:srgbClr val="FF0000"/>
                </a:solidFill>
              </a:rPr>
              <a:t>preface 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rendered</a:t>
            </a:r>
          </a:p>
          <a:p>
            <a:r>
              <a:rPr lang="en-US" dirty="0"/>
              <a:t>main</a:t>
            </a:r>
          </a:p>
          <a:p>
            <a:r>
              <a:rPr lang="en-US" dirty="0">
                <a:solidFill>
                  <a:srgbClr val="FF0000"/>
                </a:solidFill>
              </a:rPr>
              <a:t>notes</a:t>
            </a:r>
            <a:r>
              <a:rPr lang="en-US" dirty="0"/>
              <a:t> / signatures</a:t>
            </a:r>
          </a:p>
          <a:p>
            <a:r>
              <a:rPr lang="en-US" dirty="0" err="1">
                <a:solidFill>
                  <a:srgbClr val="FF0000"/>
                </a:solidFill>
              </a:rPr>
              <a:t>backMatter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 err="1">
                <a:solidFill>
                  <a:srgbClr val="FF0000"/>
                </a:solidFill>
              </a:rPr>
              <a:t>endMarker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/>
              <a:t>appendix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609008A-C912-4495-8777-B6AA12A836A4}"/>
              </a:ext>
            </a:extLst>
          </p:cNvPr>
          <p:cNvCxnSpPr>
            <a:cxnSpLocks/>
          </p:cNvCxnSpPr>
          <p:nvPr/>
        </p:nvCxnSpPr>
        <p:spPr>
          <a:xfrm flipV="1">
            <a:off x="3132543" y="4759890"/>
            <a:ext cx="2353857" cy="535759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CEB66B0B-CC53-40B9-83F2-EA5CE9A05B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6848" y="1898477"/>
            <a:ext cx="2030125" cy="2556620"/>
          </a:xfrm>
          <a:prstGeom prst="rect">
            <a:avLst/>
          </a:prstGeom>
          <a:ln w="12700">
            <a:solidFill>
              <a:schemeClr val="bg1">
                <a:lumMod val="75000"/>
              </a:schemeClr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A144374-281F-4D7E-B072-8922228CFA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7538" y="4840658"/>
            <a:ext cx="1131567" cy="1494775"/>
          </a:xfrm>
          <a:prstGeom prst="rect">
            <a:avLst/>
          </a:prstGeom>
          <a:ln w="12700">
            <a:solidFill>
              <a:schemeClr val="bg1">
                <a:lumMod val="75000"/>
              </a:schemeClr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80635F6-A087-4F13-B246-D475135871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04207" y="4840658"/>
            <a:ext cx="1091954" cy="1494775"/>
          </a:xfrm>
          <a:prstGeom prst="rect">
            <a:avLst/>
          </a:prstGeom>
          <a:ln w="12700">
            <a:solidFill>
              <a:schemeClr val="bg1">
                <a:lumMod val="75000"/>
              </a:schemeClr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85B5D82-7C53-4BBA-9BE1-693243E026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50701" y="4840658"/>
            <a:ext cx="1113772" cy="1494775"/>
          </a:xfrm>
          <a:prstGeom prst="rect">
            <a:avLst/>
          </a:prstGeom>
          <a:ln w="12700">
            <a:solidFill>
              <a:schemeClr val="bg1">
                <a:lumMod val="75000"/>
              </a:schemeClr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78FF2BB-09E1-4717-9ABA-67295BAEDFC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75762" y="1898477"/>
            <a:ext cx="4871871" cy="2058084"/>
          </a:xfrm>
          <a:prstGeom prst="rect">
            <a:avLst/>
          </a:prstGeom>
        </p:spPr>
      </p:pic>
      <p:sp>
        <p:nvSpPr>
          <p:cNvPr id="13" name="Left Bracket 12">
            <a:extLst>
              <a:ext uri="{FF2B5EF4-FFF2-40B4-BE49-F238E27FC236}">
                <a16:creationId xmlns:a16="http://schemas.microsoft.com/office/drawing/2014/main" id="{59FD7847-E100-4580-90B0-E99E539C23F7}"/>
              </a:ext>
            </a:extLst>
          </p:cNvPr>
          <p:cNvSpPr/>
          <p:nvPr/>
        </p:nvSpPr>
        <p:spPr>
          <a:xfrm>
            <a:off x="7317544" y="2332008"/>
            <a:ext cx="183715" cy="977345"/>
          </a:xfrm>
          <a:prstGeom prst="leftBracket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FF03BB1-2057-459B-B003-7013B4907CFE}"/>
              </a:ext>
            </a:extLst>
          </p:cNvPr>
          <p:cNvCxnSpPr>
            <a:cxnSpLocks/>
            <a:stCxn id="13" idx="1"/>
          </p:cNvCxnSpPr>
          <p:nvPr/>
        </p:nvCxnSpPr>
        <p:spPr>
          <a:xfrm flipH="1">
            <a:off x="6575300" y="2820681"/>
            <a:ext cx="74224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06B3F9E-E8FA-44C2-A942-0DF66192DBB5}"/>
              </a:ext>
            </a:extLst>
          </p:cNvPr>
          <p:cNvCxnSpPr>
            <a:cxnSpLocks/>
          </p:cNvCxnSpPr>
          <p:nvPr/>
        </p:nvCxnSpPr>
        <p:spPr>
          <a:xfrm flipV="1">
            <a:off x="7083321" y="3396992"/>
            <a:ext cx="368801" cy="136289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21DB971-E757-4B12-B6DB-0D846A7219CC}"/>
              </a:ext>
            </a:extLst>
          </p:cNvPr>
          <p:cNvCxnSpPr>
            <a:cxnSpLocks/>
          </p:cNvCxnSpPr>
          <p:nvPr/>
        </p:nvCxnSpPr>
        <p:spPr>
          <a:xfrm flipH="1" flipV="1">
            <a:off x="7731870" y="3493069"/>
            <a:ext cx="1018314" cy="126682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0ED9D04-5BA1-4904-AD21-FD8FF3E85BDA}"/>
              </a:ext>
            </a:extLst>
          </p:cNvPr>
          <p:cNvCxnSpPr>
            <a:cxnSpLocks/>
          </p:cNvCxnSpPr>
          <p:nvPr/>
        </p:nvCxnSpPr>
        <p:spPr>
          <a:xfrm flipH="1" flipV="1">
            <a:off x="8420802" y="3622505"/>
            <a:ext cx="1986785" cy="113738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0655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C422C-5DF1-40CD-A393-9688A1175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Document Elements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20DA32-2D53-4650-B7DA-D6A1A5994E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pLaw</a:t>
            </a:r>
            <a:endParaRPr lang="en-US" dirty="0"/>
          </a:p>
          <a:p>
            <a:r>
              <a:rPr lang="en-US" dirty="0" err="1"/>
              <a:t>statutesAtLarge</a:t>
            </a:r>
            <a:endParaRPr lang="en-US" dirty="0"/>
          </a:p>
          <a:p>
            <a:r>
              <a:rPr lang="en-US" dirty="0" err="1">
                <a:solidFill>
                  <a:srgbClr val="FF0000"/>
                </a:solidFill>
              </a:rPr>
              <a:t>frDoc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 err="1">
                <a:solidFill>
                  <a:srgbClr val="FF0000"/>
                </a:solidFill>
              </a:rPr>
              <a:t>cfrDoc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rule</a:t>
            </a:r>
          </a:p>
          <a:p>
            <a:r>
              <a:rPr lang="en-US" dirty="0">
                <a:solidFill>
                  <a:srgbClr val="FF0000"/>
                </a:solidFill>
              </a:rPr>
              <a:t>notice</a:t>
            </a:r>
          </a:p>
          <a:p>
            <a:r>
              <a:rPr lang="en-US" dirty="0" err="1">
                <a:solidFill>
                  <a:srgbClr val="FF0000"/>
                </a:solidFill>
              </a:rPr>
              <a:t>presidentialDoc</a:t>
            </a:r>
            <a:endParaRPr lang="en-US" dirty="0">
              <a:solidFill>
                <a:srgbClr val="FF000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0131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C422C-5DF1-40CD-A393-9688A1175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Collections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20DA32-2D53-4650-B7DA-D6A1A5994E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For collections of documents within other documents</a:t>
            </a:r>
          </a:p>
          <a:p>
            <a:r>
              <a:rPr lang="en-US" dirty="0"/>
              <a:t>Statutes at Large</a:t>
            </a:r>
          </a:p>
          <a:p>
            <a:pPr lvl="1"/>
            <a:r>
              <a:rPr lang="en-US" dirty="0" err="1"/>
              <a:t>publicLaws</a:t>
            </a:r>
            <a:r>
              <a:rPr lang="en-US" dirty="0"/>
              <a:t>, </a:t>
            </a:r>
            <a:r>
              <a:rPr lang="en-US" dirty="0" err="1"/>
              <a:t>privateLaws</a:t>
            </a:r>
            <a:endParaRPr lang="en-US" dirty="0"/>
          </a:p>
          <a:p>
            <a:pPr lvl="1"/>
            <a:r>
              <a:rPr lang="en-US" dirty="0" err="1"/>
              <a:t>concurrentResolutions</a:t>
            </a:r>
            <a:endParaRPr lang="en-US" dirty="0"/>
          </a:p>
          <a:p>
            <a:pPr lvl="1"/>
            <a:r>
              <a:rPr lang="en-US" dirty="0" err="1"/>
              <a:t>presidentialDocs</a:t>
            </a:r>
            <a:endParaRPr lang="en-US" dirty="0"/>
          </a:p>
          <a:p>
            <a:r>
              <a:rPr lang="en-US" dirty="0">
                <a:solidFill>
                  <a:srgbClr val="FF0000"/>
                </a:solidFill>
              </a:rPr>
              <a:t>Federal Register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notices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rules, </a:t>
            </a:r>
            <a:r>
              <a:rPr lang="en-US" dirty="0" err="1">
                <a:solidFill>
                  <a:srgbClr val="FF0000"/>
                </a:solidFill>
              </a:rPr>
              <a:t>proposedRules</a:t>
            </a:r>
            <a:endParaRPr lang="en-US" dirty="0">
              <a:solidFill>
                <a:srgbClr val="FF0000"/>
              </a:solidFill>
            </a:endParaRPr>
          </a:p>
          <a:p>
            <a:pPr lvl="1"/>
            <a:r>
              <a:rPr lang="en-US" dirty="0" err="1">
                <a:solidFill>
                  <a:srgbClr val="FF0000"/>
                </a:solidFill>
              </a:rPr>
              <a:t>agencyGroup</a:t>
            </a:r>
            <a:endParaRPr lang="en-US" dirty="0">
              <a:solidFill>
                <a:srgbClr val="FF0000"/>
              </a:solidFill>
            </a:endParaRPr>
          </a:p>
          <a:p>
            <a:pPr lvl="1"/>
            <a:r>
              <a:rPr lang="en-US" dirty="0" err="1">
                <a:solidFill>
                  <a:srgbClr val="FF0000"/>
                </a:solidFill>
              </a:rPr>
              <a:t>presidentialDocs</a:t>
            </a:r>
            <a:endParaRPr lang="en-US" dirty="0">
              <a:solidFill>
                <a:srgbClr val="FF0000"/>
              </a:solidFill>
            </a:endParaRP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4875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C422C-5DF1-40CD-A393-9688A1175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20DA32-2D53-4650-B7DA-D6A1A5994E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7664" y="1825625"/>
            <a:ext cx="5276303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u="sng" dirty="0"/>
              <a:t>Old Model</a:t>
            </a:r>
          </a:p>
          <a:p>
            <a:r>
              <a:rPr lang="en-US" dirty="0"/>
              <a:t>Format oriented - tables</a:t>
            </a:r>
          </a:p>
          <a:p>
            <a:r>
              <a:rPr lang="en-US" dirty="0"/>
              <a:t>Single level</a:t>
            </a:r>
          </a:p>
          <a:p>
            <a:r>
              <a:rPr lang="en-US" dirty="0" err="1"/>
              <a:t>ToC’s</a:t>
            </a:r>
            <a:r>
              <a:rPr lang="en-US" dirty="0"/>
              <a:t> only</a:t>
            </a:r>
          </a:p>
          <a:p>
            <a:r>
              <a:rPr lang="en-US" dirty="0"/>
              <a:t>Key Elements:</a:t>
            </a:r>
          </a:p>
          <a:p>
            <a:pPr lvl="1">
              <a:tabLst>
                <a:tab pos="2063750" algn="l"/>
              </a:tabLst>
            </a:pPr>
            <a:r>
              <a:rPr lang="en-US" dirty="0"/>
              <a:t>layout	=&gt; table</a:t>
            </a:r>
          </a:p>
          <a:p>
            <a:pPr lvl="1">
              <a:tabLst>
                <a:tab pos="2063750" algn="l"/>
              </a:tabLst>
            </a:pPr>
            <a:r>
              <a:rPr lang="en-US" dirty="0" err="1"/>
              <a:t>tocItem</a:t>
            </a:r>
            <a:r>
              <a:rPr lang="en-US" dirty="0"/>
              <a:t>	=&gt; row</a:t>
            </a:r>
          </a:p>
          <a:p>
            <a:pPr lvl="1">
              <a:tabLst>
                <a:tab pos="2063750" algn="l"/>
              </a:tabLst>
            </a:pPr>
            <a:r>
              <a:rPr lang="en-US" dirty="0"/>
              <a:t>column	=&gt; cell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C4CA5FF-C98A-4107-BD02-E45CAEEA008D}"/>
              </a:ext>
            </a:extLst>
          </p:cNvPr>
          <p:cNvSpPr txBox="1">
            <a:spLocks/>
          </p:cNvSpPr>
          <p:nvPr/>
        </p:nvSpPr>
        <p:spPr>
          <a:xfrm>
            <a:off x="6339114" y="1822450"/>
            <a:ext cx="569386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u="sng" dirty="0"/>
              <a:t>New Model</a:t>
            </a:r>
          </a:p>
          <a:p>
            <a:r>
              <a:rPr lang="en-US" dirty="0"/>
              <a:t>Semantic oriented - items</a:t>
            </a:r>
          </a:p>
          <a:p>
            <a:r>
              <a:rPr lang="en-US" dirty="0"/>
              <a:t>Nested</a:t>
            </a:r>
          </a:p>
          <a:p>
            <a:r>
              <a:rPr lang="en-US" dirty="0"/>
              <a:t>Supports Indices</a:t>
            </a:r>
          </a:p>
          <a:p>
            <a:r>
              <a:rPr lang="en-US" dirty="0"/>
              <a:t>Key Elements:</a:t>
            </a:r>
          </a:p>
          <a:p>
            <a:pPr lvl="1"/>
            <a:r>
              <a:rPr lang="en-US" dirty="0" err="1"/>
              <a:t>referenceItem</a:t>
            </a:r>
            <a:r>
              <a:rPr lang="en-US" dirty="0"/>
              <a:t>	designator</a:t>
            </a:r>
          </a:p>
          <a:p>
            <a:pPr lvl="1"/>
            <a:r>
              <a:rPr lang="en-US" dirty="0" err="1"/>
              <a:t>headingItem</a:t>
            </a:r>
            <a:r>
              <a:rPr lang="en-US" dirty="0"/>
              <a:t>		label</a:t>
            </a:r>
          </a:p>
          <a:p>
            <a:pPr lvl="1"/>
            <a:r>
              <a:rPr lang="en-US" dirty="0" err="1"/>
              <a:t>groupItem</a:t>
            </a:r>
            <a:r>
              <a:rPr lang="en-US" dirty="0"/>
              <a:t>		target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3245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8AC8B40-4AE1-4963-9AA8-19EC87D1E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240" y="1848950"/>
            <a:ext cx="8142906" cy="28362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2F3A6E0-98F7-4AA6-B51A-BBE6033A0A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ToC</a:t>
            </a:r>
            <a:r>
              <a:rPr lang="en-US" dirty="0"/>
              <a:t> Example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7B24A3-12BD-4BDA-A9E2-F22448FE8DF8}"/>
              </a:ext>
            </a:extLst>
          </p:cNvPr>
          <p:cNvSpPr txBox="1"/>
          <p:nvPr/>
        </p:nvSpPr>
        <p:spPr>
          <a:xfrm>
            <a:off x="10070922" y="3797152"/>
            <a:ext cx="151483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err="1"/>
              <a:t>referenceItem</a:t>
            </a:r>
            <a:endParaRPr lang="en-US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23AA45E-A4F2-4729-97A9-5CF59F694A6E}"/>
              </a:ext>
            </a:extLst>
          </p:cNvPr>
          <p:cNvCxnSpPr>
            <a:cxnSpLocks/>
            <a:stCxn id="5" idx="1"/>
          </p:cNvCxnSpPr>
          <p:nvPr/>
        </p:nvCxnSpPr>
        <p:spPr>
          <a:xfrm flipH="1" flipV="1">
            <a:off x="8606672" y="3674252"/>
            <a:ext cx="1464250" cy="30756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A4962EB-B535-454C-899E-24C3818BB8E5}"/>
              </a:ext>
            </a:extLst>
          </p:cNvPr>
          <p:cNvCxnSpPr>
            <a:cxnSpLocks/>
          </p:cNvCxnSpPr>
          <p:nvPr/>
        </p:nvCxnSpPr>
        <p:spPr>
          <a:xfrm flipH="1">
            <a:off x="8606672" y="3354581"/>
            <a:ext cx="1464251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755C8454-22C7-43E3-89EF-5B81AA46EC58}"/>
              </a:ext>
            </a:extLst>
          </p:cNvPr>
          <p:cNvCxnSpPr>
            <a:cxnSpLocks/>
            <a:stCxn id="5" idx="1"/>
          </p:cNvCxnSpPr>
          <p:nvPr/>
        </p:nvCxnSpPr>
        <p:spPr>
          <a:xfrm flipH="1">
            <a:off x="8606672" y="3981818"/>
            <a:ext cx="1464250" cy="18466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39640B2-5E9F-4927-BF59-E73D83CCAEE1}"/>
              </a:ext>
            </a:extLst>
          </p:cNvPr>
          <p:cNvCxnSpPr>
            <a:cxnSpLocks/>
            <a:stCxn id="5" idx="1"/>
          </p:cNvCxnSpPr>
          <p:nvPr/>
        </p:nvCxnSpPr>
        <p:spPr>
          <a:xfrm flipH="1">
            <a:off x="8606672" y="3981818"/>
            <a:ext cx="1464250" cy="430735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F1E9C4F9-C4A3-4C4E-B648-E5C1CA32505E}"/>
              </a:ext>
            </a:extLst>
          </p:cNvPr>
          <p:cNvSpPr txBox="1"/>
          <p:nvPr/>
        </p:nvSpPr>
        <p:spPr>
          <a:xfrm>
            <a:off x="594248" y="5900487"/>
            <a:ext cx="118058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designator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29879B2-3D5D-44AB-BC64-508434833C15}"/>
              </a:ext>
            </a:extLst>
          </p:cNvPr>
          <p:cNvSpPr txBox="1"/>
          <p:nvPr/>
        </p:nvSpPr>
        <p:spPr>
          <a:xfrm>
            <a:off x="2428849" y="5897117"/>
            <a:ext cx="63831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label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3930C24B-6C16-4369-B6D2-C6E7A6FDDCF7}"/>
              </a:ext>
            </a:extLst>
          </p:cNvPr>
          <p:cNvCxnSpPr>
            <a:cxnSpLocks/>
            <a:stCxn id="20" idx="0"/>
          </p:cNvCxnSpPr>
          <p:nvPr/>
        </p:nvCxnSpPr>
        <p:spPr>
          <a:xfrm flipV="1">
            <a:off x="1184538" y="4801603"/>
            <a:ext cx="0" cy="109888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C77EC11D-B654-4013-8718-8CB14443763F}"/>
              </a:ext>
            </a:extLst>
          </p:cNvPr>
          <p:cNvCxnSpPr>
            <a:cxnSpLocks/>
          </p:cNvCxnSpPr>
          <p:nvPr/>
        </p:nvCxnSpPr>
        <p:spPr>
          <a:xfrm flipV="1">
            <a:off x="2748007" y="4769766"/>
            <a:ext cx="0" cy="109888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48B1D0E2-A645-42E4-AC63-B6A848752E99}"/>
              </a:ext>
            </a:extLst>
          </p:cNvPr>
          <p:cNvCxnSpPr>
            <a:cxnSpLocks/>
          </p:cNvCxnSpPr>
          <p:nvPr/>
        </p:nvCxnSpPr>
        <p:spPr>
          <a:xfrm>
            <a:off x="742141" y="4769766"/>
            <a:ext cx="901413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FEDE6796-FE70-4D35-A23B-0338B2896E70}"/>
              </a:ext>
            </a:extLst>
          </p:cNvPr>
          <p:cNvCxnSpPr>
            <a:cxnSpLocks/>
          </p:cNvCxnSpPr>
          <p:nvPr/>
        </p:nvCxnSpPr>
        <p:spPr>
          <a:xfrm>
            <a:off x="1846594" y="4769766"/>
            <a:ext cx="4623479" cy="3183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696D2DB6-BB88-458E-B452-D75C248557C0}"/>
              </a:ext>
            </a:extLst>
          </p:cNvPr>
          <p:cNvSpPr txBox="1"/>
          <p:nvPr/>
        </p:nvSpPr>
        <p:spPr>
          <a:xfrm>
            <a:off x="6875281" y="5897117"/>
            <a:ext cx="63831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label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756022F2-7E4C-46FB-8D6A-F70264D12E3B}"/>
              </a:ext>
            </a:extLst>
          </p:cNvPr>
          <p:cNvCxnSpPr>
            <a:cxnSpLocks/>
          </p:cNvCxnSpPr>
          <p:nvPr/>
        </p:nvCxnSpPr>
        <p:spPr>
          <a:xfrm flipV="1">
            <a:off x="7166730" y="4798233"/>
            <a:ext cx="0" cy="109888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0A48888-CFC7-478B-B4DE-7DC4B8EA6C75}"/>
              </a:ext>
            </a:extLst>
          </p:cNvPr>
          <p:cNvCxnSpPr>
            <a:cxnSpLocks/>
          </p:cNvCxnSpPr>
          <p:nvPr/>
        </p:nvCxnSpPr>
        <p:spPr>
          <a:xfrm>
            <a:off x="6711358" y="4801603"/>
            <a:ext cx="901413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0A2196D6-7341-4967-AB10-EA1908AFE780}"/>
              </a:ext>
            </a:extLst>
          </p:cNvPr>
          <p:cNvSpPr txBox="1"/>
          <p:nvPr/>
        </p:nvSpPr>
        <p:spPr>
          <a:xfrm>
            <a:off x="10070922" y="3136802"/>
            <a:ext cx="136999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err="1"/>
              <a:t>headingItem</a:t>
            </a:r>
            <a:endParaRPr lang="en-US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2263E13-C5D7-4E43-B81C-42FF906B88D5}"/>
              </a:ext>
            </a:extLst>
          </p:cNvPr>
          <p:cNvSpPr txBox="1"/>
          <p:nvPr/>
        </p:nvSpPr>
        <p:spPr>
          <a:xfrm>
            <a:off x="8129725" y="5897117"/>
            <a:ext cx="74395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target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C90F4217-7EFD-4905-B709-876DA9DA6F31}"/>
              </a:ext>
            </a:extLst>
          </p:cNvPr>
          <p:cNvCxnSpPr>
            <a:cxnSpLocks/>
            <a:stCxn id="32" idx="0"/>
          </p:cNvCxnSpPr>
          <p:nvPr/>
        </p:nvCxnSpPr>
        <p:spPr>
          <a:xfrm flipV="1">
            <a:off x="8501703" y="4769767"/>
            <a:ext cx="0" cy="112735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25D5138D-7C10-482D-A573-6238D00676FB}"/>
              </a:ext>
            </a:extLst>
          </p:cNvPr>
          <p:cNvCxnSpPr>
            <a:cxnSpLocks/>
          </p:cNvCxnSpPr>
          <p:nvPr/>
        </p:nvCxnSpPr>
        <p:spPr>
          <a:xfrm>
            <a:off x="8295588" y="4769766"/>
            <a:ext cx="45355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49021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8C904F8-E672-4F90-B5D8-B714AACC87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6917" y="2597932"/>
            <a:ext cx="9690294" cy="170460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2F3A6E0-98F7-4AA6-B51A-BBE6033A0A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Index Example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7B24A3-12BD-4BDA-A9E2-F22448FE8DF8}"/>
              </a:ext>
            </a:extLst>
          </p:cNvPr>
          <p:cNvSpPr txBox="1"/>
          <p:nvPr/>
        </p:nvSpPr>
        <p:spPr>
          <a:xfrm>
            <a:off x="125477" y="3718786"/>
            <a:ext cx="151483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err="1"/>
              <a:t>referenceItem</a:t>
            </a:r>
            <a:endParaRPr 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29879B2-3D5D-44AB-BC64-508434833C15}"/>
              </a:ext>
            </a:extLst>
          </p:cNvPr>
          <p:cNvSpPr txBox="1"/>
          <p:nvPr/>
        </p:nvSpPr>
        <p:spPr>
          <a:xfrm>
            <a:off x="3011104" y="5584618"/>
            <a:ext cx="63831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label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C77EC11D-B654-4013-8718-8CB14443763F}"/>
              </a:ext>
            </a:extLst>
          </p:cNvPr>
          <p:cNvCxnSpPr>
            <a:cxnSpLocks/>
          </p:cNvCxnSpPr>
          <p:nvPr/>
        </p:nvCxnSpPr>
        <p:spPr>
          <a:xfrm flipV="1">
            <a:off x="3330262" y="4457267"/>
            <a:ext cx="0" cy="109888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FEDE6796-FE70-4D35-A23B-0338B2896E70}"/>
              </a:ext>
            </a:extLst>
          </p:cNvPr>
          <p:cNvCxnSpPr>
            <a:cxnSpLocks/>
          </p:cNvCxnSpPr>
          <p:nvPr/>
        </p:nvCxnSpPr>
        <p:spPr>
          <a:xfrm>
            <a:off x="2428849" y="4457267"/>
            <a:ext cx="3667151" cy="15919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0A48888-CFC7-478B-B4DE-7DC4B8EA6C75}"/>
              </a:ext>
            </a:extLst>
          </p:cNvPr>
          <p:cNvCxnSpPr>
            <a:cxnSpLocks/>
          </p:cNvCxnSpPr>
          <p:nvPr/>
        </p:nvCxnSpPr>
        <p:spPr>
          <a:xfrm>
            <a:off x="9825045" y="4400434"/>
            <a:ext cx="901413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0A2196D6-7341-4967-AB10-EA1908AFE780}"/>
              </a:ext>
            </a:extLst>
          </p:cNvPr>
          <p:cNvSpPr txBox="1"/>
          <p:nvPr/>
        </p:nvSpPr>
        <p:spPr>
          <a:xfrm>
            <a:off x="273564" y="2826428"/>
            <a:ext cx="136999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err="1"/>
              <a:t>headingItem</a:t>
            </a:r>
            <a:endParaRPr lang="en-US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2263E13-C5D7-4E43-B81C-42FF906B88D5}"/>
              </a:ext>
            </a:extLst>
          </p:cNvPr>
          <p:cNvSpPr txBox="1"/>
          <p:nvPr/>
        </p:nvSpPr>
        <p:spPr>
          <a:xfrm>
            <a:off x="9901964" y="5527785"/>
            <a:ext cx="74395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target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C90F4217-7EFD-4905-B709-876DA9DA6F31}"/>
              </a:ext>
            </a:extLst>
          </p:cNvPr>
          <p:cNvCxnSpPr>
            <a:cxnSpLocks/>
            <a:stCxn id="32" idx="0"/>
          </p:cNvCxnSpPr>
          <p:nvPr/>
        </p:nvCxnSpPr>
        <p:spPr>
          <a:xfrm flipV="1">
            <a:off x="10273942" y="4400435"/>
            <a:ext cx="0" cy="112735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25D5138D-7C10-482D-A573-6238D00676FB}"/>
              </a:ext>
            </a:extLst>
          </p:cNvPr>
          <p:cNvCxnSpPr>
            <a:cxnSpLocks/>
          </p:cNvCxnSpPr>
          <p:nvPr/>
        </p:nvCxnSpPr>
        <p:spPr>
          <a:xfrm>
            <a:off x="-1181086" y="4473186"/>
            <a:ext cx="45355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941893ED-6358-4F39-AC22-DE3BAD5B838B}"/>
              </a:ext>
            </a:extLst>
          </p:cNvPr>
          <p:cNvCxnSpPr>
            <a:stCxn id="27" idx="3"/>
          </p:cNvCxnSpPr>
          <p:nvPr/>
        </p:nvCxnSpPr>
        <p:spPr>
          <a:xfrm>
            <a:off x="1643554" y="3011094"/>
            <a:ext cx="3823992" cy="9365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F7BD5FB5-3FDE-45FB-AC9F-2BE055DF54D3}"/>
              </a:ext>
            </a:extLst>
          </p:cNvPr>
          <p:cNvCxnSpPr>
            <a:cxnSpLocks/>
          </p:cNvCxnSpPr>
          <p:nvPr/>
        </p:nvCxnSpPr>
        <p:spPr>
          <a:xfrm flipV="1">
            <a:off x="1643554" y="3894866"/>
            <a:ext cx="854549" cy="390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6F74A05F-E499-488E-93D0-E3A941AF2671}"/>
              </a:ext>
            </a:extLst>
          </p:cNvPr>
          <p:cNvSpPr txBox="1"/>
          <p:nvPr/>
        </p:nvSpPr>
        <p:spPr>
          <a:xfrm>
            <a:off x="469577" y="3269714"/>
            <a:ext cx="1167499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err="1"/>
              <a:t>groupItem</a:t>
            </a:r>
            <a:endParaRPr lang="en-US" dirty="0"/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FAFD77D2-A682-4A8B-8F4B-80F8C46C2F1D}"/>
              </a:ext>
            </a:extLst>
          </p:cNvPr>
          <p:cNvCxnSpPr>
            <a:cxnSpLocks/>
          </p:cNvCxnSpPr>
          <p:nvPr/>
        </p:nvCxnSpPr>
        <p:spPr>
          <a:xfrm flipV="1">
            <a:off x="1643554" y="3459901"/>
            <a:ext cx="785295" cy="1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55D2F56-4D9B-431C-9968-EB74E54CE568}"/>
              </a:ext>
            </a:extLst>
          </p:cNvPr>
          <p:cNvCxnSpPr>
            <a:cxnSpLocks/>
            <a:stCxn id="5" idx="3"/>
          </p:cNvCxnSpPr>
          <p:nvPr/>
        </p:nvCxnSpPr>
        <p:spPr>
          <a:xfrm flipV="1">
            <a:off x="1640315" y="3686950"/>
            <a:ext cx="857788" cy="21650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B7ACEC29-D44E-4FF6-ADCC-C77233EED04E}"/>
              </a:ext>
            </a:extLst>
          </p:cNvPr>
          <p:cNvCxnSpPr>
            <a:cxnSpLocks/>
            <a:stCxn id="5" idx="3"/>
          </p:cNvCxnSpPr>
          <p:nvPr/>
        </p:nvCxnSpPr>
        <p:spPr>
          <a:xfrm>
            <a:off x="1640315" y="3903452"/>
            <a:ext cx="857788" cy="255573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A1BF65DD-3FBE-4501-8878-942874DBEFE0}"/>
              </a:ext>
            </a:extLst>
          </p:cNvPr>
          <p:cNvCxnSpPr>
            <a:cxnSpLocks/>
            <a:stCxn id="5" idx="3"/>
          </p:cNvCxnSpPr>
          <p:nvPr/>
        </p:nvCxnSpPr>
        <p:spPr>
          <a:xfrm flipV="1">
            <a:off x="1640315" y="3256099"/>
            <a:ext cx="788534" cy="647353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53581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C422C-5DF1-40CD-A393-9688A1175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Index Elements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20DA32-2D53-4650-B7DA-D6A1A5994E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7664" y="1825625"/>
            <a:ext cx="5276303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u="sng" dirty="0"/>
              <a:t>Statutes at Large</a:t>
            </a:r>
          </a:p>
          <a:p>
            <a:r>
              <a:rPr lang="en-US" dirty="0" err="1"/>
              <a:t>listOfBillsEnacted</a:t>
            </a:r>
            <a:endParaRPr lang="en-US" dirty="0"/>
          </a:p>
          <a:p>
            <a:r>
              <a:rPr lang="en-US" dirty="0" err="1"/>
              <a:t>listOfPublicLaws</a:t>
            </a:r>
            <a:endParaRPr lang="en-US" dirty="0"/>
          </a:p>
          <a:p>
            <a:r>
              <a:rPr lang="en-US" dirty="0" err="1"/>
              <a:t>listOfPrivateLaws</a:t>
            </a:r>
            <a:endParaRPr lang="en-US" dirty="0"/>
          </a:p>
          <a:p>
            <a:r>
              <a:rPr lang="en-US" dirty="0" err="1"/>
              <a:t>listOfConcurrentResolutions</a:t>
            </a:r>
            <a:endParaRPr lang="en-US" dirty="0"/>
          </a:p>
          <a:p>
            <a:r>
              <a:rPr lang="en-US" dirty="0" err="1"/>
              <a:t>listOfProclamations</a:t>
            </a:r>
            <a:endParaRPr lang="en-US" dirty="0"/>
          </a:p>
          <a:p>
            <a:r>
              <a:rPr lang="en-US" dirty="0" err="1"/>
              <a:t>popularNameIndex</a:t>
            </a:r>
            <a:endParaRPr lang="en-US" dirty="0"/>
          </a:p>
          <a:p>
            <a:r>
              <a:rPr lang="en-US" dirty="0" err="1"/>
              <a:t>subjectIndex</a:t>
            </a:r>
            <a:endParaRPr lang="en-US" dirty="0"/>
          </a:p>
          <a:p>
            <a:pPr lvl="1">
              <a:tabLst>
                <a:tab pos="2063750" algn="l"/>
              </a:tabLst>
            </a:pPr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C4CA5FF-C98A-4107-BD02-E45CAEEA008D}"/>
              </a:ext>
            </a:extLst>
          </p:cNvPr>
          <p:cNvSpPr txBox="1">
            <a:spLocks/>
          </p:cNvSpPr>
          <p:nvPr/>
        </p:nvSpPr>
        <p:spPr>
          <a:xfrm>
            <a:off x="6339114" y="1822450"/>
            <a:ext cx="5693860" cy="47857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u="sng" dirty="0">
                <a:solidFill>
                  <a:srgbClr val="FF0000"/>
                </a:solidFill>
              </a:rPr>
              <a:t>CFR</a:t>
            </a:r>
          </a:p>
          <a:p>
            <a:r>
              <a:rPr lang="en-US" dirty="0" err="1">
                <a:solidFill>
                  <a:srgbClr val="FF0000"/>
                </a:solidFill>
              </a:rPr>
              <a:t>tableOfTitlesAndChapters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 err="1">
                <a:solidFill>
                  <a:srgbClr val="FF0000"/>
                </a:solidFill>
              </a:rPr>
              <a:t>listOfAgencies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 err="1">
                <a:solidFill>
                  <a:srgbClr val="FF0000"/>
                </a:solidFill>
              </a:rPr>
              <a:t>listOfSectionAffected</a:t>
            </a:r>
            <a:endParaRPr lang="en-US" dirty="0">
              <a:solidFill>
                <a:srgbClr val="FF0000"/>
              </a:solidFill>
            </a:endParaRPr>
          </a:p>
          <a:p>
            <a:endParaRPr lang="en-US" dirty="0"/>
          </a:p>
          <a:p>
            <a:pPr marL="0" indent="0">
              <a:buNone/>
            </a:pPr>
            <a:r>
              <a:rPr lang="en-US" u="sng" dirty="0"/>
              <a:t>Generic</a:t>
            </a:r>
          </a:p>
          <a:p>
            <a:r>
              <a:rPr lang="en-US" dirty="0"/>
              <a:t>index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9145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C422C-5DF1-40CD-A393-9688A1175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20DA32-2D53-4650-B7DA-D6A1A5994E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7664" y="1825625"/>
            <a:ext cx="5276303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u="sng" dirty="0"/>
              <a:t>Old Model</a:t>
            </a:r>
          </a:p>
          <a:p>
            <a:r>
              <a:rPr lang="en-US" dirty="0"/>
              <a:t>Note Types</a:t>
            </a:r>
          </a:p>
          <a:p>
            <a:pPr lvl="1"/>
            <a:r>
              <a:rPr lang="en-US" dirty="0"/>
              <a:t>inline</a:t>
            </a:r>
          </a:p>
          <a:p>
            <a:pPr lvl="1"/>
            <a:r>
              <a:rPr lang="en-US" dirty="0" err="1"/>
              <a:t>footNote</a:t>
            </a:r>
            <a:endParaRPr lang="en-US" dirty="0"/>
          </a:p>
          <a:p>
            <a:pPr lvl="1"/>
            <a:r>
              <a:rPr lang="en-US" dirty="0" err="1"/>
              <a:t>endNote</a:t>
            </a:r>
            <a:endParaRPr lang="en-US" dirty="0"/>
          </a:p>
          <a:p>
            <a:pPr lvl="1"/>
            <a:r>
              <a:rPr lang="en-US" dirty="0" err="1"/>
              <a:t>uscNote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@topic attribute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C4CA5FF-C98A-4107-BD02-E45CAEEA008D}"/>
              </a:ext>
            </a:extLst>
          </p:cNvPr>
          <p:cNvSpPr txBox="1">
            <a:spLocks/>
          </p:cNvSpPr>
          <p:nvPr/>
        </p:nvSpPr>
        <p:spPr>
          <a:xfrm>
            <a:off x="6339114" y="1822450"/>
            <a:ext cx="569386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u="sng" dirty="0"/>
              <a:t>New Model</a:t>
            </a:r>
          </a:p>
          <a:p>
            <a:r>
              <a:rPr lang="en-US" dirty="0"/>
              <a:t>Note Types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Note</a:t>
            </a:r>
            <a:r>
              <a:rPr lang="en-US" dirty="0"/>
              <a:t> – rendered in the main content flow</a:t>
            </a:r>
          </a:p>
          <a:p>
            <a:pPr lvl="1"/>
            <a:r>
              <a:rPr lang="en-US" dirty="0" err="1">
                <a:solidFill>
                  <a:srgbClr val="FF0000"/>
                </a:solidFill>
              </a:rPr>
              <a:t>PositionedNote</a:t>
            </a:r>
            <a:r>
              <a:rPr lang="en-US" dirty="0"/>
              <a:t> – rendered at a defined position</a:t>
            </a:r>
          </a:p>
          <a:p>
            <a:r>
              <a:rPr lang="en-US" dirty="0"/>
              <a:t>@topic attribute remains</a:t>
            </a:r>
          </a:p>
          <a:p>
            <a:r>
              <a:rPr lang="en-US" dirty="0"/>
              <a:t>@</a:t>
            </a:r>
            <a:r>
              <a:rPr lang="en-US" dirty="0" err="1"/>
              <a:t>renderingPosition</a:t>
            </a:r>
            <a:r>
              <a:rPr lang="en-US" dirty="0"/>
              <a:t> attribute added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8237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C422C-5DF1-40CD-A393-9688A1175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NoteType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20DA32-2D53-4650-B7DA-D6A1A5994E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7664" y="1825625"/>
            <a:ext cx="5276303" cy="4351338"/>
          </a:xfrm>
        </p:spPr>
        <p:txBody>
          <a:bodyPr>
            <a:normAutofit/>
          </a:bodyPr>
          <a:lstStyle/>
          <a:p>
            <a:r>
              <a:rPr lang="en-US" dirty="0"/>
              <a:t>note (generic)</a:t>
            </a:r>
          </a:p>
          <a:p>
            <a:r>
              <a:rPr lang="en-US" dirty="0" err="1"/>
              <a:t>sourceCredit</a:t>
            </a:r>
            <a:r>
              <a:rPr lang="en-US" dirty="0"/>
              <a:t> (</a:t>
            </a:r>
            <a:r>
              <a:rPr lang="en-US" dirty="0" err="1"/>
              <a:t>usc</a:t>
            </a:r>
            <a:r>
              <a:rPr lang="en-US" dirty="0"/>
              <a:t>)</a:t>
            </a:r>
          </a:p>
          <a:p>
            <a:r>
              <a:rPr lang="en-US" dirty="0">
                <a:solidFill>
                  <a:srgbClr val="FF0000"/>
                </a:solidFill>
              </a:rPr>
              <a:t>source (</a:t>
            </a:r>
            <a:r>
              <a:rPr lang="en-US" dirty="0" err="1">
                <a:solidFill>
                  <a:srgbClr val="FF0000"/>
                </a:solidFill>
              </a:rPr>
              <a:t>fr</a:t>
            </a:r>
            <a:r>
              <a:rPr lang="en-US" dirty="0">
                <a:solidFill>
                  <a:srgbClr val="FF0000"/>
                </a:solidFill>
              </a:rPr>
              <a:t>/</a:t>
            </a:r>
            <a:r>
              <a:rPr lang="en-US" dirty="0" err="1">
                <a:solidFill>
                  <a:srgbClr val="FF0000"/>
                </a:solidFill>
              </a:rPr>
              <a:t>cfr</a:t>
            </a:r>
            <a:r>
              <a:rPr lang="en-US" dirty="0">
                <a:solidFill>
                  <a:srgbClr val="FF0000"/>
                </a:solidFill>
              </a:rPr>
              <a:t>)</a:t>
            </a:r>
          </a:p>
          <a:p>
            <a:r>
              <a:rPr lang="en-US" dirty="0" err="1"/>
              <a:t>uscNote</a:t>
            </a:r>
            <a:endParaRPr lang="en-US" dirty="0"/>
          </a:p>
          <a:p>
            <a:r>
              <a:rPr lang="en-US" dirty="0" err="1"/>
              <a:t>statutoryNote</a:t>
            </a:r>
            <a:endParaRPr lang="en-US" dirty="0"/>
          </a:p>
          <a:p>
            <a:r>
              <a:rPr lang="en-US" dirty="0" err="1"/>
              <a:t>editorialNote</a:t>
            </a:r>
            <a:endParaRPr lang="en-US" dirty="0"/>
          </a:p>
          <a:p>
            <a:r>
              <a:rPr lang="en-US" dirty="0" err="1"/>
              <a:t>changeNote</a:t>
            </a:r>
            <a:endParaRPr lang="en-US" dirty="0"/>
          </a:p>
          <a:p>
            <a:r>
              <a:rPr lang="en-US" dirty="0">
                <a:solidFill>
                  <a:srgbClr val="FF0000"/>
                </a:solidFill>
              </a:rPr>
              <a:t>authority</a:t>
            </a:r>
          </a:p>
          <a:p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C4CA5FF-C98A-4107-BD02-E45CAEEA008D}"/>
              </a:ext>
            </a:extLst>
          </p:cNvPr>
          <p:cNvSpPr txBox="1">
            <a:spLocks/>
          </p:cNvSpPr>
          <p:nvPr/>
        </p:nvSpPr>
        <p:spPr>
          <a:xfrm>
            <a:off x="6339114" y="1822450"/>
            <a:ext cx="569386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>
                <a:solidFill>
                  <a:srgbClr val="FF0000"/>
                </a:solidFill>
              </a:rPr>
              <a:t>effectiveDateNote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 err="1">
                <a:solidFill>
                  <a:srgbClr val="FF0000"/>
                </a:solidFill>
              </a:rPr>
              <a:t>frDocId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 err="1">
                <a:solidFill>
                  <a:srgbClr val="FF0000"/>
                </a:solidFill>
              </a:rPr>
              <a:t>billingCode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 err="1">
                <a:solidFill>
                  <a:srgbClr val="FF0000"/>
                </a:solidFill>
              </a:rPr>
              <a:t>editionNote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 err="1">
                <a:solidFill>
                  <a:srgbClr val="FF0000"/>
                </a:solidFill>
              </a:rPr>
              <a:t>organizationNote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 err="1">
                <a:solidFill>
                  <a:srgbClr val="FF0000"/>
                </a:solidFill>
              </a:rPr>
              <a:t>citationNote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 err="1">
                <a:solidFill>
                  <a:srgbClr val="FF0000"/>
                </a:solidFill>
              </a:rPr>
              <a:t>explanationNote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 err="1">
                <a:solidFill>
                  <a:srgbClr val="FF0000"/>
                </a:solidFill>
              </a:rPr>
              <a:t>findingAidsNote</a:t>
            </a:r>
            <a:endParaRPr lang="en-US" dirty="0">
              <a:solidFill>
                <a:srgbClr val="FF0000"/>
              </a:solidFill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0270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C422C-5DF1-40CD-A393-9688A1175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PositionedNoteType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20DA32-2D53-4650-B7DA-D6A1A5994E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7664" y="1825625"/>
            <a:ext cx="5276303" cy="4351338"/>
          </a:xfrm>
        </p:spPr>
        <p:txBody>
          <a:bodyPr>
            <a:normAutofit/>
          </a:bodyPr>
          <a:lstStyle/>
          <a:p>
            <a:r>
              <a:rPr lang="en-US" dirty="0"/>
              <a:t>footnote</a:t>
            </a:r>
          </a:p>
          <a:p>
            <a:r>
              <a:rPr lang="en-US" dirty="0" err="1"/>
              <a:t>sidenote</a:t>
            </a:r>
            <a:endParaRPr lang="en-US" dirty="0"/>
          </a:p>
          <a:p>
            <a:r>
              <a:rPr lang="en-US" dirty="0"/>
              <a:t>endnote</a:t>
            </a:r>
          </a:p>
          <a:p>
            <a:r>
              <a:rPr lang="en-US" dirty="0" err="1">
                <a:solidFill>
                  <a:srgbClr val="FF0000"/>
                </a:solidFill>
              </a:rPr>
              <a:t>leftRunningHead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 err="1">
                <a:solidFill>
                  <a:srgbClr val="FF0000"/>
                </a:solidFill>
              </a:rPr>
              <a:t>rightRunningHead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ear</a:t>
            </a:r>
          </a:p>
          <a:p>
            <a:r>
              <a:rPr lang="en-US" dirty="0">
                <a:solidFill>
                  <a:srgbClr val="FF0000"/>
                </a:solidFill>
              </a:rPr>
              <a:t>endMarker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C4CA5FF-C98A-4107-BD02-E45CAEEA008D}"/>
              </a:ext>
            </a:extLst>
          </p:cNvPr>
          <p:cNvSpPr txBox="1">
            <a:spLocks/>
          </p:cNvSpPr>
          <p:nvPr/>
        </p:nvSpPr>
        <p:spPr>
          <a:xfrm>
            <a:off x="6339114" y="1822450"/>
            <a:ext cx="569386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0000"/>
                </a:solidFill>
              </a:rPr>
              <a:t>page</a:t>
            </a:r>
          </a:p>
          <a:p>
            <a:r>
              <a:rPr lang="en-US" dirty="0"/>
              <a:t>line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1109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C422C-5DF1-40CD-A393-9688A1175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Rule Document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20DA32-2D53-4650-B7DA-D6A1A5994E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7664" y="1825624"/>
            <a:ext cx="5276303" cy="4940935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preface</a:t>
            </a:r>
          </a:p>
          <a:p>
            <a:pPr lvl="1"/>
            <a:r>
              <a:rPr lang="en-US" dirty="0"/>
              <a:t>organization</a:t>
            </a:r>
          </a:p>
          <a:p>
            <a:pPr lvl="1"/>
            <a:r>
              <a:rPr lang="en-US" dirty="0"/>
              <a:t>affected</a:t>
            </a:r>
          </a:p>
          <a:p>
            <a:pPr lvl="1"/>
            <a:r>
              <a:rPr lang="en-US" dirty="0"/>
              <a:t>subject</a:t>
            </a:r>
          </a:p>
          <a:p>
            <a:pPr lvl="1"/>
            <a:r>
              <a:rPr lang="en-US" dirty="0"/>
              <a:t>action</a:t>
            </a:r>
          </a:p>
          <a:p>
            <a:r>
              <a:rPr lang="en-US" dirty="0"/>
              <a:t>main</a:t>
            </a:r>
          </a:p>
          <a:p>
            <a:pPr lvl="1"/>
            <a:r>
              <a:rPr lang="en-US" dirty="0" err="1"/>
              <a:t>rulePreamble</a:t>
            </a:r>
            <a:endParaRPr lang="en-US" dirty="0"/>
          </a:p>
          <a:p>
            <a:pPr lvl="2"/>
            <a:r>
              <a:rPr lang="en-US" dirty="0"/>
              <a:t>statement(s)</a:t>
            </a:r>
          </a:p>
          <a:p>
            <a:pPr lvl="3"/>
            <a:r>
              <a:rPr lang="en-US" dirty="0"/>
              <a:t>summary</a:t>
            </a:r>
          </a:p>
          <a:p>
            <a:pPr lvl="3"/>
            <a:r>
              <a:rPr lang="en-US" dirty="0" err="1"/>
              <a:t>effectiveDate</a:t>
            </a:r>
            <a:endParaRPr lang="en-US" dirty="0"/>
          </a:p>
          <a:p>
            <a:pPr lvl="3"/>
            <a:r>
              <a:rPr lang="en-US" dirty="0" err="1"/>
              <a:t>furtherInfo</a:t>
            </a:r>
            <a:endParaRPr lang="en-US" dirty="0"/>
          </a:p>
          <a:p>
            <a:pPr lvl="3"/>
            <a:r>
              <a:rPr lang="en-US" dirty="0" err="1"/>
              <a:t>suplInfo</a:t>
            </a:r>
            <a:endParaRPr lang="en-US" dirty="0"/>
          </a:p>
          <a:p>
            <a:pPr lvl="3"/>
            <a:r>
              <a:rPr lang="en-US" dirty="0" err="1"/>
              <a:t>listOfSubjects</a:t>
            </a:r>
            <a:endParaRPr lang="en-US" dirty="0"/>
          </a:p>
          <a:p>
            <a:pPr lvl="2"/>
            <a:r>
              <a:rPr lang="en-US" dirty="0" err="1"/>
              <a:t>wordsOfIssuance</a:t>
            </a:r>
            <a:endParaRPr lang="en-US" dirty="0"/>
          </a:p>
          <a:p>
            <a:pPr lvl="1"/>
            <a:r>
              <a:rPr lang="en-US" dirty="0"/>
              <a:t>section(s)</a:t>
            </a:r>
          </a:p>
          <a:p>
            <a:pPr lvl="1"/>
            <a:r>
              <a:rPr lang="en-US" dirty="0" err="1"/>
              <a:t>frDocId</a:t>
            </a:r>
            <a:endParaRPr lang="en-US" dirty="0"/>
          </a:p>
          <a:p>
            <a:pPr lvl="1"/>
            <a:r>
              <a:rPr lang="en-US" dirty="0" err="1"/>
              <a:t>billingCode</a:t>
            </a:r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C4CA5FF-C98A-4107-BD02-E45CAEEA008D}"/>
              </a:ext>
            </a:extLst>
          </p:cNvPr>
          <p:cNvSpPr txBox="1">
            <a:spLocks/>
          </p:cNvSpPr>
          <p:nvPr/>
        </p:nvSpPr>
        <p:spPr>
          <a:xfrm>
            <a:off x="6339114" y="1822450"/>
            <a:ext cx="569386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0000"/>
                </a:solidFill>
              </a:rPr>
              <a:t>page</a:t>
            </a:r>
          </a:p>
          <a:p>
            <a:r>
              <a:rPr lang="en-US" dirty="0"/>
              <a:t>line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9BED9B7-5621-4405-90FE-6F46AC9D9F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4026" y="840377"/>
            <a:ext cx="3385214" cy="5597170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E4F15EE-C25E-4D2A-A8C7-0A3F7F81911E}"/>
              </a:ext>
            </a:extLst>
          </p:cNvPr>
          <p:cNvCxnSpPr>
            <a:cxnSpLocks/>
          </p:cNvCxnSpPr>
          <p:nvPr/>
        </p:nvCxnSpPr>
        <p:spPr>
          <a:xfrm flipV="1">
            <a:off x="2968372" y="1793562"/>
            <a:ext cx="2315654" cy="47268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945E9C76-927C-429C-BF2F-CC7C766426BE}"/>
              </a:ext>
            </a:extLst>
          </p:cNvPr>
          <p:cNvCxnSpPr>
            <a:cxnSpLocks/>
          </p:cNvCxnSpPr>
          <p:nvPr/>
        </p:nvCxnSpPr>
        <p:spPr>
          <a:xfrm flipV="1">
            <a:off x="2567777" y="2216165"/>
            <a:ext cx="2667983" cy="33549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997CA271-CCEE-4D7C-A294-535675EEAD42}"/>
              </a:ext>
            </a:extLst>
          </p:cNvPr>
          <p:cNvCxnSpPr>
            <a:cxnSpLocks/>
          </p:cNvCxnSpPr>
          <p:nvPr/>
        </p:nvCxnSpPr>
        <p:spPr>
          <a:xfrm flipV="1">
            <a:off x="2340204" y="2501374"/>
            <a:ext cx="2895556" cy="30800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0451C7B6-0470-4671-BEAE-91070C8571B1}"/>
              </a:ext>
            </a:extLst>
          </p:cNvPr>
          <p:cNvCxnSpPr>
            <a:cxnSpLocks/>
          </p:cNvCxnSpPr>
          <p:nvPr/>
        </p:nvCxnSpPr>
        <p:spPr>
          <a:xfrm>
            <a:off x="2222638" y="3104365"/>
            <a:ext cx="3021455" cy="2093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929395D5-5F58-4E7A-A71E-B260332D311D}"/>
              </a:ext>
            </a:extLst>
          </p:cNvPr>
          <p:cNvCxnSpPr>
            <a:cxnSpLocks/>
          </p:cNvCxnSpPr>
          <p:nvPr/>
        </p:nvCxnSpPr>
        <p:spPr>
          <a:xfrm>
            <a:off x="2968372" y="2266242"/>
            <a:ext cx="2275721" cy="771931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BC3A58C1-E31E-49E5-97FA-9DDBB8B9F667}"/>
              </a:ext>
            </a:extLst>
          </p:cNvPr>
          <p:cNvCxnSpPr>
            <a:cxnSpLocks/>
          </p:cNvCxnSpPr>
          <p:nvPr/>
        </p:nvCxnSpPr>
        <p:spPr>
          <a:xfrm flipV="1">
            <a:off x="3200400" y="3272903"/>
            <a:ext cx="2035360" cy="98123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63039EEA-06CD-4BFC-8AA5-AB15CDF4992A}"/>
              </a:ext>
            </a:extLst>
          </p:cNvPr>
          <p:cNvCxnSpPr>
            <a:cxnSpLocks/>
          </p:cNvCxnSpPr>
          <p:nvPr/>
        </p:nvCxnSpPr>
        <p:spPr>
          <a:xfrm>
            <a:off x="3622766" y="4489269"/>
            <a:ext cx="1661260" cy="33853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40FD17FB-8D93-47C0-B5B8-8E027FCD930F}"/>
              </a:ext>
            </a:extLst>
          </p:cNvPr>
          <p:cNvCxnSpPr>
            <a:cxnSpLocks/>
          </p:cNvCxnSpPr>
          <p:nvPr/>
        </p:nvCxnSpPr>
        <p:spPr>
          <a:xfrm>
            <a:off x="3279154" y="4717868"/>
            <a:ext cx="1984672" cy="313227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8FB27D89-1A2F-4713-9D41-E6E56E9F18B0}"/>
              </a:ext>
            </a:extLst>
          </p:cNvPr>
          <p:cNvCxnSpPr>
            <a:cxnSpLocks/>
          </p:cNvCxnSpPr>
          <p:nvPr/>
        </p:nvCxnSpPr>
        <p:spPr>
          <a:xfrm>
            <a:off x="3059914" y="4942114"/>
            <a:ext cx="2203912" cy="1057619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68ECE319-E8FF-45B2-A1E1-7C8417DD9E10}"/>
              </a:ext>
            </a:extLst>
          </p:cNvPr>
          <p:cNvCxnSpPr>
            <a:cxnSpLocks/>
          </p:cNvCxnSpPr>
          <p:nvPr/>
        </p:nvCxnSpPr>
        <p:spPr>
          <a:xfrm flipV="1">
            <a:off x="3565012" y="2905150"/>
            <a:ext cx="3419954" cy="2252501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AC5EF8FA-2B6C-42BF-BE25-28BC2798AC81}"/>
              </a:ext>
            </a:extLst>
          </p:cNvPr>
          <p:cNvCxnSpPr>
            <a:cxnSpLocks/>
          </p:cNvCxnSpPr>
          <p:nvPr/>
        </p:nvCxnSpPr>
        <p:spPr>
          <a:xfrm flipV="1">
            <a:off x="3675017" y="3162863"/>
            <a:ext cx="3307823" cy="221903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310E05F9-9AEF-4379-8A7E-30E3CAA82CFE}"/>
              </a:ext>
            </a:extLst>
          </p:cNvPr>
          <p:cNvCxnSpPr>
            <a:cxnSpLocks/>
          </p:cNvCxnSpPr>
          <p:nvPr/>
        </p:nvCxnSpPr>
        <p:spPr>
          <a:xfrm flipV="1">
            <a:off x="2587977" y="3830404"/>
            <a:ext cx="4368265" cy="1820179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DD8CFFC6-EE74-429A-ACBD-629EFA6C85AE}"/>
              </a:ext>
            </a:extLst>
          </p:cNvPr>
          <p:cNvCxnSpPr>
            <a:cxnSpLocks/>
          </p:cNvCxnSpPr>
          <p:nvPr/>
        </p:nvCxnSpPr>
        <p:spPr>
          <a:xfrm flipV="1">
            <a:off x="2585851" y="4497416"/>
            <a:ext cx="4322125" cy="1151871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Picture 40">
            <a:extLst>
              <a:ext uri="{FF2B5EF4-FFF2-40B4-BE49-F238E27FC236}">
                <a16:creationId xmlns:a16="http://schemas.microsoft.com/office/drawing/2014/main" id="{4932E9FA-5A4B-4740-BCDC-5D3819AD0A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5007" y="5786221"/>
            <a:ext cx="2009775" cy="915650"/>
          </a:xfrm>
          <a:prstGeom prst="rect">
            <a:avLst/>
          </a:prstGeom>
        </p:spPr>
      </p:pic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35A1D860-7E78-41A3-9E87-246C2A8ACB79}"/>
              </a:ext>
            </a:extLst>
          </p:cNvPr>
          <p:cNvCxnSpPr>
            <a:cxnSpLocks/>
          </p:cNvCxnSpPr>
          <p:nvPr/>
        </p:nvCxnSpPr>
        <p:spPr>
          <a:xfrm>
            <a:off x="2394857" y="5939398"/>
            <a:ext cx="7027817" cy="418955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E469A1DA-B410-4252-886B-7F5286291CED}"/>
              </a:ext>
            </a:extLst>
          </p:cNvPr>
          <p:cNvCxnSpPr>
            <a:cxnSpLocks/>
          </p:cNvCxnSpPr>
          <p:nvPr/>
        </p:nvCxnSpPr>
        <p:spPr>
          <a:xfrm>
            <a:off x="2865120" y="6206788"/>
            <a:ext cx="6557554" cy="27970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0320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C422C-5DF1-40CD-A393-9688A1175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Changes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20DA32-2D53-4650-B7DA-D6A1A5994E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Concept Tagging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NAICS Codes, SIC Codes, Incorporation by Reference</a:t>
            </a:r>
          </a:p>
          <a:p>
            <a:r>
              <a:rPr lang="en-US" dirty="0"/>
              <a:t>XHTML tables</a:t>
            </a:r>
          </a:p>
          <a:p>
            <a:pPr lvl="1"/>
            <a:r>
              <a:rPr lang="en-US" dirty="0"/>
              <a:t>Now allows USLM content and attributes</a:t>
            </a:r>
          </a:p>
          <a:p>
            <a:r>
              <a:rPr lang="en-US" dirty="0"/>
              <a:t>Amendments</a:t>
            </a:r>
          </a:p>
          <a:p>
            <a:pPr lvl="1"/>
            <a:r>
              <a:rPr lang="en-US" dirty="0"/>
              <a:t>Refined components (e.g. </a:t>
            </a:r>
            <a:r>
              <a:rPr lang="en-US" dirty="0" err="1"/>
              <a:t>amendingAction</a:t>
            </a:r>
            <a:r>
              <a:rPr lang="en-US" dirty="0"/>
              <a:t>)</a:t>
            </a:r>
          </a:p>
          <a:p>
            <a:r>
              <a:rPr lang="en-US" dirty="0"/>
              <a:t>Definitions</a:t>
            </a:r>
          </a:p>
          <a:p>
            <a:pPr lvl="1"/>
            <a:r>
              <a:rPr lang="en-US" dirty="0"/>
              <a:t>Refined components (e.g. term, scope)</a:t>
            </a:r>
          </a:p>
          <a:p>
            <a:r>
              <a:rPr lang="en-US" dirty="0"/>
              <a:t>General</a:t>
            </a:r>
          </a:p>
          <a:p>
            <a:pPr lvl="1"/>
            <a:r>
              <a:rPr lang="en-US" dirty="0"/>
              <a:t>Expanded content models to allow more variations (e.g. note, page)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920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C422C-5DF1-40CD-A393-9688A1175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Sample</a:t>
            </a:r>
            <a:r>
              <a:rPr lang="en-US" baseline="0" dirty="0"/>
              <a:t> Documents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20DA32-2D53-4650-B7DA-D6A1A5994E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Enrolled</a:t>
            </a:r>
            <a:r>
              <a:rPr lang="en-US" baseline="0" dirty="0"/>
              <a:t> Bills</a:t>
            </a:r>
          </a:p>
          <a:p>
            <a:r>
              <a:rPr lang="en-US" baseline="0" dirty="0"/>
              <a:t>Public Law</a:t>
            </a:r>
          </a:p>
          <a:p>
            <a:r>
              <a:rPr lang="en-US" dirty="0"/>
              <a:t>Statutes at Large</a:t>
            </a:r>
            <a:endParaRPr lang="en-US" baseline="0" dirty="0"/>
          </a:p>
          <a:p>
            <a:r>
              <a:rPr lang="en-US" baseline="0" dirty="0"/>
              <a:t>Federal Register</a:t>
            </a:r>
          </a:p>
          <a:p>
            <a:r>
              <a:rPr lang="en-US" baseline="0" dirty="0"/>
              <a:t>Code of Federal Regulations</a:t>
            </a:r>
          </a:p>
        </p:txBody>
      </p:sp>
    </p:spTree>
    <p:extLst>
      <p:ext uri="{BB962C8B-B14F-4D97-AF65-F5344CB8AC3E}">
        <p14:creationId xmlns:p14="http://schemas.microsoft.com/office/powerpoint/2010/main" val="314528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B1C089F-0EB9-4BD7-889A-EF4E3F1AD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Enrolled Bills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9713558-3D87-43A5-BD66-2CF7680E7C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155" y="1658389"/>
            <a:ext cx="5646959" cy="4902517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0F382D6-F060-48FE-988F-CC44237BD5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6084" y="1658389"/>
            <a:ext cx="5480530" cy="507492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6F59D89-A10F-4E9A-9506-5BF8E72947D3}"/>
              </a:ext>
            </a:extLst>
          </p:cNvPr>
          <p:cNvSpPr/>
          <p:nvPr/>
        </p:nvSpPr>
        <p:spPr>
          <a:xfrm>
            <a:off x="648000" y="1730305"/>
            <a:ext cx="5448000" cy="3168953"/>
          </a:xfrm>
          <a:prstGeom prst="rect">
            <a:avLst/>
          </a:prstGeom>
          <a:solidFill>
            <a:srgbClr val="F2F2F2">
              <a:alpha val="25098"/>
            </a:srgb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303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50EF446-6E74-42AD-9493-946E8542F3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Public Law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F693D04-7F32-4C01-89DE-6A783842DB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289" y="1831942"/>
            <a:ext cx="5868229" cy="4049078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BDEC336-E88E-434C-BA3F-754AD2F6CA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8484" y="1831942"/>
            <a:ext cx="5833219" cy="460248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92F266E2-AEDA-4BB1-8C65-C6D6CE2F6B7A}"/>
              </a:ext>
            </a:extLst>
          </p:cNvPr>
          <p:cNvSpPr/>
          <p:nvPr/>
        </p:nvSpPr>
        <p:spPr>
          <a:xfrm>
            <a:off x="4586143" y="2954956"/>
            <a:ext cx="1437373" cy="220451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024C9AE2-4004-4FB2-80B1-A02FE3ADDBD1}"/>
              </a:ext>
            </a:extLst>
          </p:cNvPr>
          <p:cNvSpPr/>
          <p:nvPr/>
        </p:nvSpPr>
        <p:spPr>
          <a:xfrm>
            <a:off x="1427452" y="1802078"/>
            <a:ext cx="2076144" cy="43185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0183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C04315A-6D55-4655-9BF5-2B4ED8B66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Public Law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654D744-9F4A-4194-8043-0FFF271AF7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1759" y="1216429"/>
            <a:ext cx="4104920" cy="551688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174A035-DC1F-409C-A10A-5D134995A5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371" y="1757449"/>
            <a:ext cx="5874925" cy="497586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C7AE8D0F-8C12-47F2-8A53-A988694B340B}"/>
              </a:ext>
            </a:extLst>
          </p:cNvPr>
          <p:cNvSpPr/>
          <p:nvPr/>
        </p:nvSpPr>
        <p:spPr>
          <a:xfrm>
            <a:off x="449908" y="5345084"/>
            <a:ext cx="4742148" cy="163275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1977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077C867-4925-4DDF-AF29-D0CF3B6BE4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Statutes at Large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8793DE5-4874-4549-98BE-F7476BB1FC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0795" y="1294014"/>
            <a:ext cx="4994162" cy="5439295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C33D016-41F1-42F5-A166-468CD7F97B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023" y="1102555"/>
            <a:ext cx="5409850" cy="5630753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FAF76F8-D395-401B-B3CA-81B9DD900BFA}"/>
              </a:ext>
            </a:extLst>
          </p:cNvPr>
          <p:cNvSpPr/>
          <p:nvPr/>
        </p:nvSpPr>
        <p:spPr>
          <a:xfrm>
            <a:off x="847023" y="1102555"/>
            <a:ext cx="5409849" cy="1388225"/>
          </a:xfrm>
          <a:prstGeom prst="rect">
            <a:avLst/>
          </a:prstGeom>
          <a:solidFill>
            <a:srgbClr val="F2F2F2">
              <a:alpha val="25098"/>
            </a:srgb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7041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B26BCD6-6E09-468C-B03B-DA22F5A29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Statutes at Large - </a:t>
            </a:r>
            <a:r>
              <a:rPr lang="en-US" dirty="0" err="1"/>
              <a:t>ToC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F25D9BD-A397-4121-9DC1-4944967D22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386" y="1753382"/>
            <a:ext cx="5726642" cy="4665706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700273A-18AB-41CB-B532-ED3CE2996C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5226" y="1417320"/>
            <a:ext cx="5337986" cy="5001768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374651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4D9E4E1-2DD0-47A3-AFF8-AA16AC31BB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Statutes at Large - Lists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4DEF5EB-27D0-45E6-8D43-C5D3953474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20" y="1996439"/>
            <a:ext cx="5555932" cy="3690095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6A644F3-5EF2-4721-85E1-F43F4BA210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2200" y="1996439"/>
            <a:ext cx="5592287" cy="3578543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8781578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9443F21-2AAE-4788-9D50-BC4F4451BA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Federal Register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9A939E5-FFE9-410F-B13B-0DB0160306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7612" y="1223433"/>
            <a:ext cx="4085025" cy="5509876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525661D-44CC-4791-A473-F998D9B65C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0533" y="1335380"/>
            <a:ext cx="5114853" cy="5285982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Left Bracket 6">
            <a:extLst>
              <a:ext uri="{FF2B5EF4-FFF2-40B4-BE49-F238E27FC236}">
                <a16:creationId xmlns:a16="http://schemas.microsoft.com/office/drawing/2014/main" id="{88B04A09-34E1-4245-99F9-234D6C4ACC5A}"/>
              </a:ext>
            </a:extLst>
          </p:cNvPr>
          <p:cNvSpPr/>
          <p:nvPr/>
        </p:nvSpPr>
        <p:spPr>
          <a:xfrm>
            <a:off x="1780676" y="2637322"/>
            <a:ext cx="238583" cy="3888606"/>
          </a:xfrm>
          <a:prstGeom prst="lef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vert270" rtlCol="0" anchor="ctr"/>
          <a:lstStyle/>
          <a:p>
            <a:pPr algn="ctr"/>
            <a:r>
              <a:rPr lang="en-US" dirty="0"/>
              <a:t>Individual Rule</a:t>
            </a:r>
          </a:p>
        </p:txBody>
      </p:sp>
      <p:sp>
        <p:nvSpPr>
          <p:cNvPr id="10" name="Left Bracket 9">
            <a:extLst>
              <a:ext uri="{FF2B5EF4-FFF2-40B4-BE49-F238E27FC236}">
                <a16:creationId xmlns:a16="http://schemas.microsoft.com/office/drawing/2014/main" id="{99E5C8BD-2546-4E34-8839-5207CAE2C688}"/>
              </a:ext>
            </a:extLst>
          </p:cNvPr>
          <p:cNvSpPr/>
          <p:nvPr/>
        </p:nvSpPr>
        <p:spPr>
          <a:xfrm>
            <a:off x="1376414" y="2348564"/>
            <a:ext cx="238583" cy="4177364"/>
          </a:xfrm>
          <a:prstGeom prst="lef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vert270" rtlCol="0" anchor="ctr"/>
          <a:lstStyle/>
          <a:p>
            <a:pPr algn="ctr"/>
            <a:r>
              <a:rPr lang="en-US" dirty="0"/>
              <a:t>Agency Group</a:t>
            </a:r>
          </a:p>
        </p:txBody>
      </p:sp>
      <p:sp>
        <p:nvSpPr>
          <p:cNvPr id="11" name="Left Bracket 10">
            <a:extLst>
              <a:ext uri="{FF2B5EF4-FFF2-40B4-BE49-F238E27FC236}">
                <a16:creationId xmlns:a16="http://schemas.microsoft.com/office/drawing/2014/main" id="{72DD4FCE-CFC3-4119-8B10-8CE090AF48F4}"/>
              </a:ext>
            </a:extLst>
          </p:cNvPr>
          <p:cNvSpPr/>
          <p:nvPr/>
        </p:nvSpPr>
        <p:spPr>
          <a:xfrm>
            <a:off x="1006556" y="2040556"/>
            <a:ext cx="238584" cy="4485372"/>
          </a:xfrm>
          <a:prstGeom prst="lef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vert270" rtlCol="0" anchor="ctr"/>
          <a:lstStyle/>
          <a:p>
            <a:pPr algn="ctr"/>
            <a:r>
              <a:rPr lang="en-US" dirty="0"/>
              <a:t>Rules</a:t>
            </a:r>
          </a:p>
        </p:txBody>
      </p:sp>
      <p:sp>
        <p:nvSpPr>
          <p:cNvPr id="12" name="Left Bracket 11">
            <a:extLst>
              <a:ext uri="{FF2B5EF4-FFF2-40B4-BE49-F238E27FC236}">
                <a16:creationId xmlns:a16="http://schemas.microsoft.com/office/drawing/2014/main" id="{4709FEDC-B4CE-4843-9AB9-913D3330F0D3}"/>
              </a:ext>
            </a:extLst>
          </p:cNvPr>
          <p:cNvSpPr/>
          <p:nvPr/>
        </p:nvSpPr>
        <p:spPr>
          <a:xfrm>
            <a:off x="647609" y="1645920"/>
            <a:ext cx="238584" cy="4880008"/>
          </a:xfrm>
          <a:prstGeom prst="lef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vert270" rtlCol="0" anchor="ctr"/>
          <a:lstStyle/>
          <a:p>
            <a:pPr algn="ctr"/>
            <a:r>
              <a:rPr lang="en-US" dirty="0"/>
              <a:t>Federal Register Issue</a:t>
            </a:r>
          </a:p>
        </p:txBody>
      </p:sp>
    </p:spTree>
    <p:extLst>
      <p:ext uri="{BB962C8B-B14F-4D97-AF65-F5344CB8AC3E}">
        <p14:creationId xmlns:p14="http://schemas.microsoft.com/office/powerpoint/2010/main" val="30369894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9443F21-2AAE-4788-9D50-BC4F4451BA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Code of Federal Regulations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73C3355-DA6E-4938-BC7C-ADFCE61C78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200" y="1681162"/>
            <a:ext cx="4544111" cy="4627033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E97D772-5E19-4CFA-B4BC-41CA7E6E5D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135" y="1681162"/>
            <a:ext cx="5400046" cy="4627033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336370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9443F21-2AAE-4788-9D50-BC4F4451BA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Code of Federal Regulations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A1890F4-4188-4987-92E5-B92994A900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3701" y="1651530"/>
            <a:ext cx="3616108" cy="458417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9A5FB42-6B3B-46EB-B10A-3D5D7288B6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9034" y="2025622"/>
            <a:ext cx="4627506" cy="3899986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90BCDFB0-0A77-45B7-B9E3-9FF19599B3C4}"/>
              </a:ext>
            </a:extLst>
          </p:cNvPr>
          <p:cNvSpPr/>
          <p:nvPr/>
        </p:nvSpPr>
        <p:spPr>
          <a:xfrm>
            <a:off x="1009034" y="3859730"/>
            <a:ext cx="2547587" cy="40426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CA72B09-0395-486E-8A3F-C78A415AD66D}"/>
              </a:ext>
            </a:extLst>
          </p:cNvPr>
          <p:cNvSpPr/>
          <p:nvPr/>
        </p:nvSpPr>
        <p:spPr>
          <a:xfrm>
            <a:off x="1007427" y="5532922"/>
            <a:ext cx="2547587" cy="40426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32081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C422C-5DF1-40CD-A393-9688A11752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9542" y="124691"/>
            <a:ext cx="7424677" cy="1388225"/>
          </a:xfrm>
        </p:spPr>
        <p:txBody>
          <a:bodyPr/>
          <a:lstStyle/>
          <a:p>
            <a:r>
              <a:rPr lang="en-US" dirty="0"/>
              <a:t>For More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20DA32-2D53-4650-B7DA-D6A1A5994E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9922" y="1825625"/>
            <a:ext cx="9824258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hlinkClick r:id="rId2"/>
              </a:rPr>
              <a:t>https://github.com/usgpo/uslm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Proposed Branch</a:t>
            </a:r>
          </a:p>
          <a:p>
            <a:r>
              <a:rPr lang="en-US" dirty="0"/>
              <a:t>Draft 2.0 Schema</a:t>
            </a:r>
          </a:p>
          <a:p>
            <a:r>
              <a:rPr lang="en-US" dirty="0"/>
              <a:t>2.0 Review Guide</a:t>
            </a:r>
          </a:p>
          <a:p>
            <a:r>
              <a:rPr lang="en-US" dirty="0"/>
              <a:t>Sample Enrolled Bills</a:t>
            </a:r>
          </a:p>
          <a:p>
            <a:r>
              <a:rPr lang="en-US" dirty="0"/>
              <a:t>CSS for viewing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257300B-B469-4CC9-917C-F574C08F65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2059" y="2506218"/>
            <a:ext cx="6320508" cy="4146041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4F6F184D-846B-49EA-8344-B84B929628ED}"/>
              </a:ext>
            </a:extLst>
          </p:cNvPr>
          <p:cNvSpPr/>
          <p:nvPr/>
        </p:nvSpPr>
        <p:spPr>
          <a:xfrm>
            <a:off x="5722581" y="4579238"/>
            <a:ext cx="990681" cy="40386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FE88EC18-7721-42F4-8C35-12B3B34F2EB6}"/>
              </a:ext>
            </a:extLst>
          </p:cNvPr>
          <p:cNvCxnSpPr>
            <a:cxnSpLocks/>
            <a:endCxn id="5" idx="1"/>
          </p:cNvCxnSpPr>
          <p:nvPr/>
        </p:nvCxnSpPr>
        <p:spPr>
          <a:xfrm>
            <a:off x="4114800" y="3101340"/>
            <a:ext cx="1752863" cy="153704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8152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3357</TotalTime>
  <Words>560</Words>
  <Application>Microsoft Office PowerPoint</Application>
  <PresentationFormat>Widescreen</PresentationFormat>
  <Paragraphs>297</Paragraphs>
  <Slides>32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8" baseType="lpstr">
      <vt:lpstr>Arial</vt:lpstr>
      <vt:lpstr>Calibri</vt:lpstr>
      <vt:lpstr>Calibri Light</vt:lpstr>
      <vt:lpstr>Century Gothic</vt:lpstr>
      <vt:lpstr>Times New Roman</vt:lpstr>
      <vt:lpstr>Office Theme</vt:lpstr>
      <vt:lpstr> USLM 2.0</vt:lpstr>
      <vt:lpstr>USLM 1.0</vt:lpstr>
      <vt:lpstr>Design Principles</vt:lpstr>
      <vt:lpstr>Design Principles</vt:lpstr>
      <vt:lpstr>Design Principles</vt:lpstr>
      <vt:lpstr>USLM 2.0 Goals</vt:lpstr>
      <vt:lpstr>USLM 2.0 Change Summary</vt:lpstr>
      <vt:lpstr>New Document Model</vt:lpstr>
      <vt:lpstr>New Document Model</vt:lpstr>
      <vt:lpstr>New Document Model</vt:lpstr>
      <vt:lpstr>New Document Elements</vt:lpstr>
      <vt:lpstr>Collections</vt:lpstr>
      <vt:lpstr>ToC</vt:lpstr>
      <vt:lpstr>ToC Example</vt:lpstr>
      <vt:lpstr>Index Example</vt:lpstr>
      <vt:lpstr>New Index Elements</vt:lpstr>
      <vt:lpstr>Notes</vt:lpstr>
      <vt:lpstr>NoteType</vt:lpstr>
      <vt:lpstr>PositionedNoteType</vt:lpstr>
      <vt:lpstr>Rule Document</vt:lpstr>
      <vt:lpstr>Other Changes</vt:lpstr>
      <vt:lpstr>Sample Documents</vt:lpstr>
      <vt:lpstr>Enrolled Bills</vt:lpstr>
      <vt:lpstr>Public Law</vt:lpstr>
      <vt:lpstr>Public Law</vt:lpstr>
      <vt:lpstr>Statutes at Large</vt:lpstr>
      <vt:lpstr>Statutes at Large - ToC</vt:lpstr>
      <vt:lpstr>Statutes at Large - Lists</vt:lpstr>
      <vt:lpstr>Federal Register</vt:lpstr>
      <vt:lpstr>Code of Federal Regulations</vt:lpstr>
      <vt:lpstr>Code of Federal Regulations</vt:lpstr>
      <vt:lpstr>For More Information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USLM 2.0 Overview</dc:title>
  <dc:creator>brad@xcential.com</dc:creator>
  <cp:lastModifiedBy>Bradlee Chang</cp:lastModifiedBy>
  <cp:revision>221</cp:revision>
  <dcterms:created xsi:type="dcterms:W3CDTF">2015-07-25T02:32:12Z</dcterms:created>
  <dcterms:modified xsi:type="dcterms:W3CDTF">2018-09-17T18:09:31Z</dcterms:modified>
</cp:coreProperties>
</file>